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287" r:id="rId3"/>
    <p:sldId id="307" r:id="rId4"/>
    <p:sldId id="308" r:id="rId5"/>
    <p:sldId id="309" r:id="rId6"/>
    <p:sldId id="310" r:id="rId7"/>
    <p:sldId id="306" r:id="rId8"/>
    <p:sldId id="312" r:id="rId9"/>
    <p:sldId id="313" r:id="rId10"/>
    <p:sldId id="288" r:id="rId11"/>
    <p:sldId id="315" r:id="rId12"/>
    <p:sldId id="321" r:id="rId13"/>
    <p:sldId id="305" r:id="rId14"/>
    <p:sldId id="311" r:id="rId15"/>
    <p:sldId id="314" r:id="rId16"/>
    <p:sldId id="316" r:id="rId17"/>
    <p:sldId id="322" r:id="rId18"/>
    <p:sldId id="324" r:id="rId19"/>
    <p:sldId id="323" r:id="rId20"/>
    <p:sldId id="326" r:id="rId21"/>
    <p:sldId id="327" r:id="rId22"/>
    <p:sldId id="300" r:id="rId23"/>
    <p:sldId id="302" r:id="rId24"/>
    <p:sldId id="303" r:id="rId25"/>
    <p:sldId id="301" r:id="rId26"/>
    <p:sldId id="290" r:id="rId27"/>
    <p:sldId id="291" r:id="rId28"/>
    <p:sldId id="292" r:id="rId29"/>
    <p:sldId id="293" r:id="rId30"/>
    <p:sldId id="294" r:id="rId31"/>
    <p:sldId id="295" r:id="rId32"/>
    <p:sldId id="297" r:id="rId33"/>
    <p:sldId id="299" r:id="rId34"/>
    <p:sldId id="304" r:id="rId35"/>
    <p:sldId id="28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E1"/>
    <a:srgbClr val="E1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5" autoAdjust="0"/>
    <p:restoredTop sz="80947" autoAdjust="0"/>
  </p:normalViewPr>
  <p:slideViewPr>
    <p:cSldViewPr snapToGrid="0">
      <p:cViewPr varScale="1">
        <p:scale>
          <a:sx n="91" d="100"/>
          <a:sy n="91" d="100"/>
        </p:scale>
        <p:origin x="-630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87DAD7-763D-418B-93B7-B2D0FD4D1108}" type="presOf" srcId="{25F533B4-5261-4F79-BD4D-6A12B2B5D1E4}" destId="{6E763B28-D2A6-4147-A526-4C65BD94B003}" srcOrd="0" destOrd="0" presId="urn:microsoft.com/office/officeart/2005/8/layout/vList4"/>
    <dgm:cxn modelId="{27F3C652-66AE-4529-B901-DC8671D1B1EA}" type="presOf" srcId="{A58BC3EF-A95D-4730-9738-5AA446AB1765}" destId="{EF68DDB5-F53F-483D-B04F-B10672BC1351}" srcOrd="0" destOrd="0" presId="urn:microsoft.com/office/officeart/2005/8/layout/vList4"/>
    <dgm:cxn modelId="{88DB4CC3-021C-4FCA-B21B-B3AFF922F4F9}" type="presOf" srcId="{5EA83094-A422-4240-909B-823CFA989C54}" destId="{0AE6D38A-1C2F-472D-BDE8-96DEC9577DE2}" srcOrd="0" destOrd="0" presId="urn:microsoft.com/office/officeart/2005/8/layout/vList4"/>
    <dgm:cxn modelId="{8D2F7616-0D6F-46DC-8A5F-B96220C741EB}" type="presOf" srcId="{A58BC3EF-A95D-4730-9738-5AA446AB1765}" destId="{437B1279-4F1E-4BFA-827D-D4DD056BD6F6}" srcOrd="1" destOrd="0" presId="urn:microsoft.com/office/officeart/2005/8/layout/vList4"/>
    <dgm:cxn modelId="{26D14E6B-2214-4692-A2B9-081C5F8D1687}" type="presOf" srcId="{CC5B36E6-0961-4DB9-BC8E-871FC7FF48EF}" destId="{B7FDDF0B-B256-4F40-B4B3-572EE8EC060A}" srcOrd="0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CA6EB338-23A7-4731-B2B4-6B21AA971381}" type="presOf" srcId="{25F533B4-5261-4F79-BD4D-6A12B2B5D1E4}" destId="{05A96675-885E-432B-A0D1-76C7CF6121CD}" srcOrd="1" destOrd="0" presId="urn:microsoft.com/office/officeart/2005/8/layout/vList4"/>
    <dgm:cxn modelId="{981B1189-081F-43BD-96F5-E073A772819A}" type="presOf" srcId="{4537ECF7-E126-43B1-B7F1-294B4DA042CB}" destId="{950DA7AA-57EB-4B16-B440-85271E39DDC2}" srcOrd="1" destOrd="0" presId="urn:microsoft.com/office/officeart/2005/8/layout/vList4"/>
    <dgm:cxn modelId="{459FCF17-8E11-447A-A637-DB180F7AB62B}" type="presOf" srcId="{4537ECF7-E126-43B1-B7F1-294B4DA042CB}" destId="{F66C66B7-C4FD-4FE5-AAFB-3EED5A3A3A61}" srcOrd="0" destOrd="0" presId="urn:microsoft.com/office/officeart/2005/8/layout/vList4"/>
    <dgm:cxn modelId="{401103EA-A7F0-4A1B-B5E8-6B5BA58FB91C}" type="presOf" srcId="{5EA83094-A422-4240-909B-823CFA989C54}" destId="{1982E518-FFA4-40DE-B502-4BC5121F5A7D}" srcOrd="1" destOrd="0" presId="urn:microsoft.com/office/officeart/2005/8/layout/vList4"/>
    <dgm:cxn modelId="{0EFF3A3B-5D6C-4A94-8D4A-B7763EE32DC0}" type="presParOf" srcId="{B7FDDF0B-B256-4F40-B4B3-572EE8EC060A}" destId="{743F5397-1ACE-4109-B393-321E1558EA60}" srcOrd="0" destOrd="0" presId="urn:microsoft.com/office/officeart/2005/8/layout/vList4"/>
    <dgm:cxn modelId="{C69D9216-FAC6-402D-A299-71B88E281C4D}" type="presParOf" srcId="{743F5397-1ACE-4109-B393-321E1558EA60}" destId="{EF68DDB5-F53F-483D-B04F-B10672BC1351}" srcOrd="0" destOrd="0" presId="urn:microsoft.com/office/officeart/2005/8/layout/vList4"/>
    <dgm:cxn modelId="{FB347613-28E4-45BD-9370-F4EAA6C4ED5A}" type="presParOf" srcId="{743F5397-1ACE-4109-B393-321E1558EA60}" destId="{6A2DF4EC-0862-4C2D-8F15-32CF979AC12D}" srcOrd="1" destOrd="0" presId="urn:microsoft.com/office/officeart/2005/8/layout/vList4"/>
    <dgm:cxn modelId="{FD772FE5-2C29-4338-A11B-94871BE5B794}" type="presParOf" srcId="{743F5397-1ACE-4109-B393-321E1558EA60}" destId="{437B1279-4F1E-4BFA-827D-D4DD056BD6F6}" srcOrd="2" destOrd="0" presId="urn:microsoft.com/office/officeart/2005/8/layout/vList4"/>
    <dgm:cxn modelId="{80623C66-21B1-4BB8-A61A-AB1E0ECA74A0}" type="presParOf" srcId="{B7FDDF0B-B256-4F40-B4B3-572EE8EC060A}" destId="{9F8D8117-CCE8-4E90-BB4C-4415573E3935}" srcOrd="1" destOrd="0" presId="urn:microsoft.com/office/officeart/2005/8/layout/vList4"/>
    <dgm:cxn modelId="{7769A495-B608-49AD-B893-B93CB0AE9530}" type="presParOf" srcId="{B7FDDF0B-B256-4F40-B4B3-572EE8EC060A}" destId="{B6641100-8AD6-4FBE-9568-B21614F8C15D}" srcOrd="2" destOrd="0" presId="urn:microsoft.com/office/officeart/2005/8/layout/vList4"/>
    <dgm:cxn modelId="{F43547B5-9179-4443-B94E-ACEA4963B40A}" type="presParOf" srcId="{B6641100-8AD6-4FBE-9568-B21614F8C15D}" destId="{F66C66B7-C4FD-4FE5-AAFB-3EED5A3A3A61}" srcOrd="0" destOrd="0" presId="urn:microsoft.com/office/officeart/2005/8/layout/vList4"/>
    <dgm:cxn modelId="{96668001-8115-43F8-93BF-ACAC31923E8A}" type="presParOf" srcId="{B6641100-8AD6-4FBE-9568-B21614F8C15D}" destId="{4C81B880-7126-486A-BFAA-5A4128A01363}" srcOrd="1" destOrd="0" presId="urn:microsoft.com/office/officeart/2005/8/layout/vList4"/>
    <dgm:cxn modelId="{55F9D6C4-F0ED-473F-A08F-CDB0516944CC}" type="presParOf" srcId="{B6641100-8AD6-4FBE-9568-B21614F8C15D}" destId="{950DA7AA-57EB-4B16-B440-85271E39DDC2}" srcOrd="2" destOrd="0" presId="urn:microsoft.com/office/officeart/2005/8/layout/vList4"/>
    <dgm:cxn modelId="{C9EDEBA3-B018-46FD-968D-A7A2A7DCF6E9}" type="presParOf" srcId="{B7FDDF0B-B256-4F40-B4B3-572EE8EC060A}" destId="{4F14C9CA-D985-4E5B-9E1D-10288598A0CD}" srcOrd="3" destOrd="0" presId="urn:microsoft.com/office/officeart/2005/8/layout/vList4"/>
    <dgm:cxn modelId="{7CC214E8-AF5A-4B36-AB37-052D87320F50}" type="presParOf" srcId="{B7FDDF0B-B256-4F40-B4B3-572EE8EC060A}" destId="{3AAFA863-F9BE-4B94-B9D5-E9E4C1B536E8}" srcOrd="4" destOrd="0" presId="urn:microsoft.com/office/officeart/2005/8/layout/vList4"/>
    <dgm:cxn modelId="{7939C10D-9F5F-4F0A-8CC0-B4464B3DC60D}" type="presParOf" srcId="{3AAFA863-F9BE-4B94-B9D5-E9E4C1B536E8}" destId="{6E763B28-D2A6-4147-A526-4C65BD94B003}" srcOrd="0" destOrd="0" presId="urn:microsoft.com/office/officeart/2005/8/layout/vList4"/>
    <dgm:cxn modelId="{1186EB70-BCCD-4D50-AC0A-D96297D2D221}" type="presParOf" srcId="{3AAFA863-F9BE-4B94-B9D5-E9E4C1B536E8}" destId="{BEE1DFDB-5F7B-4DD3-9FA5-C4A2816AD09C}" srcOrd="1" destOrd="0" presId="urn:microsoft.com/office/officeart/2005/8/layout/vList4"/>
    <dgm:cxn modelId="{43ED8AD0-4EA2-4F99-86C4-109A132CB725}" type="presParOf" srcId="{3AAFA863-F9BE-4B94-B9D5-E9E4C1B536E8}" destId="{05A96675-885E-432B-A0D1-76C7CF6121CD}" srcOrd="2" destOrd="0" presId="urn:microsoft.com/office/officeart/2005/8/layout/vList4"/>
    <dgm:cxn modelId="{AC6F50A0-CEEC-4C8F-A658-C496A0ADD030}" type="presParOf" srcId="{B7FDDF0B-B256-4F40-B4B3-572EE8EC060A}" destId="{73E1BEFE-7398-4AA4-B35B-3D4DE10B903A}" srcOrd="5" destOrd="0" presId="urn:microsoft.com/office/officeart/2005/8/layout/vList4"/>
    <dgm:cxn modelId="{BA5BD379-7F05-483E-84DC-CCBAB7A6C1C7}" type="presParOf" srcId="{B7FDDF0B-B256-4F40-B4B3-572EE8EC060A}" destId="{2A78B80A-E454-4E34-B092-ECF377BE149C}" srcOrd="6" destOrd="0" presId="urn:microsoft.com/office/officeart/2005/8/layout/vList4"/>
    <dgm:cxn modelId="{CB462B28-FFF8-4C3B-BFAA-6AA928026443}" type="presParOf" srcId="{2A78B80A-E454-4E34-B092-ECF377BE149C}" destId="{0AE6D38A-1C2F-472D-BDE8-96DEC9577DE2}" srcOrd="0" destOrd="0" presId="urn:microsoft.com/office/officeart/2005/8/layout/vList4"/>
    <dgm:cxn modelId="{00BB8062-BF6E-4552-A68E-B367DCF36D98}" type="presParOf" srcId="{2A78B80A-E454-4E34-B092-ECF377BE149C}" destId="{E919FCCA-F070-4B2C-9DB3-587494F48EE1}" srcOrd="1" destOrd="0" presId="urn:microsoft.com/office/officeart/2005/8/layout/vList4"/>
    <dgm:cxn modelId="{3CDA7593-6229-4D9F-83B0-474817784ABD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07EAD6-7618-4135-8C59-F40DE2648A20}" type="presOf" srcId="{A58BC3EF-A95D-4730-9738-5AA446AB1765}" destId="{EF68DDB5-F53F-483D-B04F-B10672BC1351}" srcOrd="0" destOrd="0" presId="urn:microsoft.com/office/officeart/2005/8/layout/vList4"/>
    <dgm:cxn modelId="{7BD2222D-0F05-47F2-8D73-371EC35F1DBE}" type="presOf" srcId="{25F533B4-5261-4F79-BD4D-6A12B2B5D1E4}" destId="{6E763B28-D2A6-4147-A526-4C65BD94B003}" srcOrd="0" destOrd="0" presId="urn:microsoft.com/office/officeart/2005/8/layout/vList4"/>
    <dgm:cxn modelId="{93D27612-4F03-4A61-B0BE-3193CBCF32FC}" type="presOf" srcId="{A58BC3EF-A95D-4730-9738-5AA446AB1765}" destId="{437B1279-4F1E-4BFA-827D-D4DD056BD6F6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66411640-E344-4972-95EA-7B21948D793E}" type="presOf" srcId="{4537ECF7-E126-43B1-B7F1-294B4DA042CB}" destId="{F66C66B7-C4FD-4FE5-AAFB-3EED5A3A3A61}" srcOrd="0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FE062125-F5B1-4AC9-A93B-9CB0B3B80624}" type="presOf" srcId="{5EA83094-A422-4240-909B-823CFA989C54}" destId="{0AE6D38A-1C2F-472D-BDE8-96DEC9577DE2}" srcOrd="0" destOrd="0" presId="urn:microsoft.com/office/officeart/2005/8/layout/vList4"/>
    <dgm:cxn modelId="{0C27F06D-6AA2-436F-89B5-83F56CCD8751}" type="presOf" srcId="{5EA83094-A422-4240-909B-823CFA989C54}" destId="{1982E518-FFA4-40DE-B502-4BC5121F5A7D}" srcOrd="1" destOrd="0" presId="urn:microsoft.com/office/officeart/2005/8/layout/vList4"/>
    <dgm:cxn modelId="{633A8400-25FC-46BE-A98D-3F1CF622AAA3}" type="presOf" srcId="{CC5B36E6-0961-4DB9-BC8E-871FC7FF48EF}" destId="{B7FDDF0B-B256-4F40-B4B3-572EE8EC060A}" srcOrd="0" destOrd="0" presId="urn:microsoft.com/office/officeart/2005/8/layout/vList4"/>
    <dgm:cxn modelId="{9B749527-5117-4561-BFAC-807C1A7CE738}" type="presOf" srcId="{25F533B4-5261-4F79-BD4D-6A12B2B5D1E4}" destId="{05A96675-885E-432B-A0D1-76C7CF6121CD}" srcOrd="1" destOrd="0" presId="urn:microsoft.com/office/officeart/2005/8/layout/vList4"/>
    <dgm:cxn modelId="{ACF7AA26-CEAA-4CC0-848E-E0B05230DC81}" type="presOf" srcId="{4537ECF7-E126-43B1-B7F1-294B4DA042CB}" destId="{950DA7AA-57EB-4B16-B440-85271E39DDC2}" srcOrd="1" destOrd="0" presId="urn:microsoft.com/office/officeart/2005/8/layout/vList4"/>
    <dgm:cxn modelId="{3D1FE32A-D0EC-4F09-984A-37B7618424DB}" type="presParOf" srcId="{B7FDDF0B-B256-4F40-B4B3-572EE8EC060A}" destId="{743F5397-1ACE-4109-B393-321E1558EA60}" srcOrd="0" destOrd="0" presId="urn:microsoft.com/office/officeart/2005/8/layout/vList4"/>
    <dgm:cxn modelId="{036BCA5F-F33A-4B23-BEA5-C99EA32A5A4B}" type="presParOf" srcId="{743F5397-1ACE-4109-B393-321E1558EA60}" destId="{EF68DDB5-F53F-483D-B04F-B10672BC1351}" srcOrd="0" destOrd="0" presId="urn:microsoft.com/office/officeart/2005/8/layout/vList4"/>
    <dgm:cxn modelId="{63CA4DEA-1F71-4469-896F-3204D24AC255}" type="presParOf" srcId="{743F5397-1ACE-4109-B393-321E1558EA60}" destId="{6A2DF4EC-0862-4C2D-8F15-32CF979AC12D}" srcOrd="1" destOrd="0" presId="urn:microsoft.com/office/officeart/2005/8/layout/vList4"/>
    <dgm:cxn modelId="{6BFB07DE-1165-4569-8524-E3360FB53F50}" type="presParOf" srcId="{743F5397-1ACE-4109-B393-321E1558EA60}" destId="{437B1279-4F1E-4BFA-827D-D4DD056BD6F6}" srcOrd="2" destOrd="0" presId="urn:microsoft.com/office/officeart/2005/8/layout/vList4"/>
    <dgm:cxn modelId="{2C60C2F5-408B-41D8-834B-1C021A885B44}" type="presParOf" srcId="{B7FDDF0B-B256-4F40-B4B3-572EE8EC060A}" destId="{9F8D8117-CCE8-4E90-BB4C-4415573E3935}" srcOrd="1" destOrd="0" presId="urn:microsoft.com/office/officeart/2005/8/layout/vList4"/>
    <dgm:cxn modelId="{B44D6034-62A9-4A18-9C84-93C799592A41}" type="presParOf" srcId="{B7FDDF0B-B256-4F40-B4B3-572EE8EC060A}" destId="{B6641100-8AD6-4FBE-9568-B21614F8C15D}" srcOrd="2" destOrd="0" presId="urn:microsoft.com/office/officeart/2005/8/layout/vList4"/>
    <dgm:cxn modelId="{FB296C4C-1139-49EB-AEA7-B6C111D47D16}" type="presParOf" srcId="{B6641100-8AD6-4FBE-9568-B21614F8C15D}" destId="{F66C66B7-C4FD-4FE5-AAFB-3EED5A3A3A61}" srcOrd="0" destOrd="0" presId="urn:microsoft.com/office/officeart/2005/8/layout/vList4"/>
    <dgm:cxn modelId="{6B93BD84-BAF6-45E9-9E7A-BC7289379325}" type="presParOf" srcId="{B6641100-8AD6-4FBE-9568-B21614F8C15D}" destId="{4C81B880-7126-486A-BFAA-5A4128A01363}" srcOrd="1" destOrd="0" presId="urn:microsoft.com/office/officeart/2005/8/layout/vList4"/>
    <dgm:cxn modelId="{7D309F7D-CB6F-4967-AF8C-B111B00D0BC1}" type="presParOf" srcId="{B6641100-8AD6-4FBE-9568-B21614F8C15D}" destId="{950DA7AA-57EB-4B16-B440-85271E39DDC2}" srcOrd="2" destOrd="0" presId="urn:microsoft.com/office/officeart/2005/8/layout/vList4"/>
    <dgm:cxn modelId="{420387ED-2585-4888-9628-C6508772194E}" type="presParOf" srcId="{B7FDDF0B-B256-4F40-B4B3-572EE8EC060A}" destId="{4F14C9CA-D985-4E5B-9E1D-10288598A0CD}" srcOrd="3" destOrd="0" presId="urn:microsoft.com/office/officeart/2005/8/layout/vList4"/>
    <dgm:cxn modelId="{339A9CCE-7099-442E-BC26-782F49AE338F}" type="presParOf" srcId="{B7FDDF0B-B256-4F40-B4B3-572EE8EC060A}" destId="{3AAFA863-F9BE-4B94-B9D5-E9E4C1B536E8}" srcOrd="4" destOrd="0" presId="urn:microsoft.com/office/officeart/2005/8/layout/vList4"/>
    <dgm:cxn modelId="{686F87BC-2B1D-48C5-98EA-266129CBC3BB}" type="presParOf" srcId="{3AAFA863-F9BE-4B94-B9D5-E9E4C1B536E8}" destId="{6E763B28-D2A6-4147-A526-4C65BD94B003}" srcOrd="0" destOrd="0" presId="urn:microsoft.com/office/officeart/2005/8/layout/vList4"/>
    <dgm:cxn modelId="{E8789555-21E1-4735-B425-78690A7DE875}" type="presParOf" srcId="{3AAFA863-F9BE-4B94-B9D5-E9E4C1B536E8}" destId="{BEE1DFDB-5F7B-4DD3-9FA5-C4A2816AD09C}" srcOrd="1" destOrd="0" presId="urn:microsoft.com/office/officeart/2005/8/layout/vList4"/>
    <dgm:cxn modelId="{CB0D69C9-D546-4CD4-8DD5-FDEB9B2C2130}" type="presParOf" srcId="{3AAFA863-F9BE-4B94-B9D5-E9E4C1B536E8}" destId="{05A96675-885E-432B-A0D1-76C7CF6121CD}" srcOrd="2" destOrd="0" presId="urn:microsoft.com/office/officeart/2005/8/layout/vList4"/>
    <dgm:cxn modelId="{049D484B-80CF-487C-AB47-3E3BF881C72A}" type="presParOf" srcId="{B7FDDF0B-B256-4F40-B4B3-572EE8EC060A}" destId="{73E1BEFE-7398-4AA4-B35B-3D4DE10B903A}" srcOrd="5" destOrd="0" presId="urn:microsoft.com/office/officeart/2005/8/layout/vList4"/>
    <dgm:cxn modelId="{D8CAA7FD-9939-408F-A527-4DC8192A66F9}" type="presParOf" srcId="{B7FDDF0B-B256-4F40-B4B3-572EE8EC060A}" destId="{2A78B80A-E454-4E34-B092-ECF377BE149C}" srcOrd="6" destOrd="0" presId="urn:microsoft.com/office/officeart/2005/8/layout/vList4"/>
    <dgm:cxn modelId="{CE70B477-7556-4DEF-87F7-7FD81663A5AB}" type="presParOf" srcId="{2A78B80A-E454-4E34-B092-ECF377BE149C}" destId="{0AE6D38A-1C2F-472D-BDE8-96DEC9577DE2}" srcOrd="0" destOrd="0" presId="urn:microsoft.com/office/officeart/2005/8/layout/vList4"/>
    <dgm:cxn modelId="{5CB28460-4185-43E6-93DF-A5B23ACED5CE}" type="presParOf" srcId="{2A78B80A-E454-4E34-B092-ECF377BE149C}" destId="{E919FCCA-F070-4B2C-9DB3-587494F48EE1}" srcOrd="1" destOrd="0" presId="urn:microsoft.com/office/officeart/2005/8/layout/vList4"/>
    <dgm:cxn modelId="{B6066D01-2ED2-491B-B042-753672099A5E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7A4DE7-6086-4EF8-820C-DCF0B0DC4B6C}" type="presOf" srcId="{25F533B4-5261-4F79-BD4D-6A12B2B5D1E4}" destId="{05A96675-885E-432B-A0D1-76C7CF6121CD}" srcOrd="1" destOrd="0" presId="urn:microsoft.com/office/officeart/2005/8/layout/vList4"/>
    <dgm:cxn modelId="{F11A6842-D921-49B6-9991-F63518B7800F}" type="presOf" srcId="{A58BC3EF-A95D-4730-9738-5AA446AB1765}" destId="{EF68DDB5-F53F-483D-B04F-B10672BC1351}" srcOrd="0" destOrd="0" presId="urn:microsoft.com/office/officeart/2005/8/layout/vList4"/>
    <dgm:cxn modelId="{20058988-44E5-435E-B02C-2B5B3F9C8BF9}" type="presOf" srcId="{4537ECF7-E126-43B1-B7F1-294B4DA042CB}" destId="{950DA7AA-57EB-4B16-B440-85271E39DDC2}" srcOrd="1" destOrd="0" presId="urn:microsoft.com/office/officeart/2005/8/layout/vList4"/>
    <dgm:cxn modelId="{51420290-B23D-408B-88AC-A57D72A93288}" type="presOf" srcId="{5EA83094-A422-4240-909B-823CFA989C54}" destId="{1982E518-FFA4-40DE-B502-4BC5121F5A7D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EBCED631-0C9C-43A8-91AE-4551AC3BC734}" type="presOf" srcId="{4537ECF7-E126-43B1-B7F1-294B4DA042CB}" destId="{F66C66B7-C4FD-4FE5-AAFB-3EED5A3A3A61}" srcOrd="0" destOrd="0" presId="urn:microsoft.com/office/officeart/2005/8/layout/vList4"/>
    <dgm:cxn modelId="{905AF214-FB87-4304-BC7A-CDE7FCFCE6D5}" type="presOf" srcId="{25F533B4-5261-4F79-BD4D-6A12B2B5D1E4}" destId="{6E763B28-D2A6-4147-A526-4C65BD94B003}" srcOrd="0" destOrd="0" presId="urn:microsoft.com/office/officeart/2005/8/layout/vList4"/>
    <dgm:cxn modelId="{9BEB98A5-5288-44EF-9409-B369C603C98E}" type="presOf" srcId="{5EA83094-A422-4240-909B-823CFA989C54}" destId="{0AE6D38A-1C2F-472D-BDE8-96DEC9577DE2}" srcOrd="0" destOrd="0" presId="urn:microsoft.com/office/officeart/2005/8/layout/vList4"/>
    <dgm:cxn modelId="{3B88E047-BA64-43AC-811D-C5FA84B23DB4}" type="presOf" srcId="{A58BC3EF-A95D-4730-9738-5AA446AB1765}" destId="{437B1279-4F1E-4BFA-827D-D4DD056BD6F6}" srcOrd="1" destOrd="0" presId="urn:microsoft.com/office/officeart/2005/8/layout/vList4"/>
    <dgm:cxn modelId="{5B3ECFA2-65A7-4B63-89FB-25F17241897C}" type="presOf" srcId="{CC5B36E6-0961-4DB9-BC8E-871FC7FF48EF}" destId="{B7FDDF0B-B256-4F40-B4B3-572EE8EC060A}" srcOrd="0" destOrd="0" presId="urn:microsoft.com/office/officeart/2005/8/layout/vList4"/>
    <dgm:cxn modelId="{BB84331A-B984-49D6-852E-AA0BDAA1D94C}" type="presParOf" srcId="{B7FDDF0B-B256-4F40-B4B3-572EE8EC060A}" destId="{743F5397-1ACE-4109-B393-321E1558EA60}" srcOrd="0" destOrd="0" presId="urn:microsoft.com/office/officeart/2005/8/layout/vList4"/>
    <dgm:cxn modelId="{F23FF1BD-FA0D-4590-B9DA-DC7E96BE4FAB}" type="presParOf" srcId="{743F5397-1ACE-4109-B393-321E1558EA60}" destId="{EF68DDB5-F53F-483D-B04F-B10672BC1351}" srcOrd="0" destOrd="0" presId="urn:microsoft.com/office/officeart/2005/8/layout/vList4"/>
    <dgm:cxn modelId="{164A51E3-615B-4E88-B0F3-65C05FF37E19}" type="presParOf" srcId="{743F5397-1ACE-4109-B393-321E1558EA60}" destId="{6A2DF4EC-0862-4C2D-8F15-32CF979AC12D}" srcOrd="1" destOrd="0" presId="urn:microsoft.com/office/officeart/2005/8/layout/vList4"/>
    <dgm:cxn modelId="{08341F0F-FF78-4317-8370-ECB2DCF9C806}" type="presParOf" srcId="{743F5397-1ACE-4109-B393-321E1558EA60}" destId="{437B1279-4F1E-4BFA-827D-D4DD056BD6F6}" srcOrd="2" destOrd="0" presId="urn:microsoft.com/office/officeart/2005/8/layout/vList4"/>
    <dgm:cxn modelId="{B4749F21-46B8-4FF1-BE5B-7DFB17256A8A}" type="presParOf" srcId="{B7FDDF0B-B256-4F40-B4B3-572EE8EC060A}" destId="{9F8D8117-CCE8-4E90-BB4C-4415573E3935}" srcOrd="1" destOrd="0" presId="urn:microsoft.com/office/officeart/2005/8/layout/vList4"/>
    <dgm:cxn modelId="{AFE36331-6417-464A-AECF-9D00265717DE}" type="presParOf" srcId="{B7FDDF0B-B256-4F40-B4B3-572EE8EC060A}" destId="{B6641100-8AD6-4FBE-9568-B21614F8C15D}" srcOrd="2" destOrd="0" presId="urn:microsoft.com/office/officeart/2005/8/layout/vList4"/>
    <dgm:cxn modelId="{1F522569-FCC4-4D8D-951D-D139F30128DA}" type="presParOf" srcId="{B6641100-8AD6-4FBE-9568-B21614F8C15D}" destId="{F66C66B7-C4FD-4FE5-AAFB-3EED5A3A3A61}" srcOrd="0" destOrd="0" presId="urn:microsoft.com/office/officeart/2005/8/layout/vList4"/>
    <dgm:cxn modelId="{8C8AB444-8FF5-4B69-9737-2480960EFFB8}" type="presParOf" srcId="{B6641100-8AD6-4FBE-9568-B21614F8C15D}" destId="{4C81B880-7126-486A-BFAA-5A4128A01363}" srcOrd="1" destOrd="0" presId="urn:microsoft.com/office/officeart/2005/8/layout/vList4"/>
    <dgm:cxn modelId="{3EB57E80-3BB6-4DBB-A4A8-727759BCE0F1}" type="presParOf" srcId="{B6641100-8AD6-4FBE-9568-B21614F8C15D}" destId="{950DA7AA-57EB-4B16-B440-85271E39DDC2}" srcOrd="2" destOrd="0" presId="urn:microsoft.com/office/officeart/2005/8/layout/vList4"/>
    <dgm:cxn modelId="{1176D76B-FACD-4BF7-AEC2-8D56FBAA48D6}" type="presParOf" srcId="{B7FDDF0B-B256-4F40-B4B3-572EE8EC060A}" destId="{4F14C9CA-D985-4E5B-9E1D-10288598A0CD}" srcOrd="3" destOrd="0" presId="urn:microsoft.com/office/officeart/2005/8/layout/vList4"/>
    <dgm:cxn modelId="{607FEB17-E41B-4400-BF45-E6322280B8C2}" type="presParOf" srcId="{B7FDDF0B-B256-4F40-B4B3-572EE8EC060A}" destId="{3AAFA863-F9BE-4B94-B9D5-E9E4C1B536E8}" srcOrd="4" destOrd="0" presId="urn:microsoft.com/office/officeart/2005/8/layout/vList4"/>
    <dgm:cxn modelId="{404A212D-C769-4673-AC4C-99C65BCBAA21}" type="presParOf" srcId="{3AAFA863-F9BE-4B94-B9D5-E9E4C1B536E8}" destId="{6E763B28-D2A6-4147-A526-4C65BD94B003}" srcOrd="0" destOrd="0" presId="urn:microsoft.com/office/officeart/2005/8/layout/vList4"/>
    <dgm:cxn modelId="{C40DD3D6-8C6C-4782-B117-258CE8B6E573}" type="presParOf" srcId="{3AAFA863-F9BE-4B94-B9D5-E9E4C1B536E8}" destId="{BEE1DFDB-5F7B-4DD3-9FA5-C4A2816AD09C}" srcOrd="1" destOrd="0" presId="urn:microsoft.com/office/officeart/2005/8/layout/vList4"/>
    <dgm:cxn modelId="{A388EABD-16C8-4B4A-96DE-B8FB6295F430}" type="presParOf" srcId="{3AAFA863-F9BE-4B94-B9D5-E9E4C1B536E8}" destId="{05A96675-885E-432B-A0D1-76C7CF6121CD}" srcOrd="2" destOrd="0" presId="urn:microsoft.com/office/officeart/2005/8/layout/vList4"/>
    <dgm:cxn modelId="{C597EFBD-589B-4D7C-98C6-14E3FFB2A28F}" type="presParOf" srcId="{B7FDDF0B-B256-4F40-B4B3-572EE8EC060A}" destId="{73E1BEFE-7398-4AA4-B35B-3D4DE10B903A}" srcOrd="5" destOrd="0" presId="urn:microsoft.com/office/officeart/2005/8/layout/vList4"/>
    <dgm:cxn modelId="{8F77778B-D5C2-4D4A-ACEF-0F909A70A861}" type="presParOf" srcId="{B7FDDF0B-B256-4F40-B4B3-572EE8EC060A}" destId="{2A78B80A-E454-4E34-B092-ECF377BE149C}" srcOrd="6" destOrd="0" presId="urn:microsoft.com/office/officeart/2005/8/layout/vList4"/>
    <dgm:cxn modelId="{F7FB9AE3-38AC-4B8F-8B71-DFE8F8D6DDE5}" type="presParOf" srcId="{2A78B80A-E454-4E34-B092-ECF377BE149C}" destId="{0AE6D38A-1C2F-472D-BDE8-96DEC9577DE2}" srcOrd="0" destOrd="0" presId="urn:microsoft.com/office/officeart/2005/8/layout/vList4"/>
    <dgm:cxn modelId="{0E35B17F-9D46-43FD-A1D4-8FF01A01E34E}" type="presParOf" srcId="{2A78B80A-E454-4E34-B092-ECF377BE149C}" destId="{E919FCCA-F070-4B2C-9DB3-587494F48EE1}" srcOrd="1" destOrd="0" presId="urn:microsoft.com/office/officeart/2005/8/layout/vList4"/>
    <dgm:cxn modelId="{94F4E3C5-1546-4624-83A4-990CD9678959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95C59D-D659-4CCE-A581-65DFF24F740C}" type="presOf" srcId="{25F533B4-5261-4F79-BD4D-6A12B2B5D1E4}" destId="{6E763B28-D2A6-4147-A526-4C65BD94B003}" srcOrd="0" destOrd="0" presId="urn:microsoft.com/office/officeart/2005/8/layout/vList4"/>
    <dgm:cxn modelId="{1B01B51D-18ED-48F2-AF0E-D4CBA290FAAF}" type="presOf" srcId="{CC5B36E6-0961-4DB9-BC8E-871FC7FF48EF}" destId="{B7FDDF0B-B256-4F40-B4B3-572EE8EC060A}" srcOrd="0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1810ACC1-B7F7-4DE7-8FA3-E20CCC53B66E}" type="presOf" srcId="{5EA83094-A422-4240-909B-823CFA989C54}" destId="{0AE6D38A-1C2F-472D-BDE8-96DEC9577DE2}" srcOrd="0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6ADD9E89-9D25-451F-8EF4-20CFFC5EE61A}" type="presOf" srcId="{4537ECF7-E126-43B1-B7F1-294B4DA042CB}" destId="{950DA7AA-57EB-4B16-B440-85271E39DDC2}" srcOrd="1" destOrd="0" presId="urn:microsoft.com/office/officeart/2005/8/layout/vList4"/>
    <dgm:cxn modelId="{9D6DB081-4DD4-443C-8D12-8BA3E755CBEC}" type="presOf" srcId="{25F533B4-5261-4F79-BD4D-6A12B2B5D1E4}" destId="{05A96675-885E-432B-A0D1-76C7CF6121CD}" srcOrd="1" destOrd="0" presId="urn:microsoft.com/office/officeart/2005/8/layout/vList4"/>
    <dgm:cxn modelId="{EFB29419-57CB-456A-9E09-63FE91CBF18A}" type="presOf" srcId="{A58BC3EF-A95D-4730-9738-5AA446AB1765}" destId="{EF68DDB5-F53F-483D-B04F-B10672BC1351}" srcOrd="0" destOrd="0" presId="urn:microsoft.com/office/officeart/2005/8/layout/vList4"/>
    <dgm:cxn modelId="{E9AC7E83-E313-410C-87BA-A006BDCCCEE7}" type="presOf" srcId="{5EA83094-A422-4240-909B-823CFA989C54}" destId="{1982E518-FFA4-40DE-B502-4BC5121F5A7D}" srcOrd="1" destOrd="0" presId="urn:microsoft.com/office/officeart/2005/8/layout/vList4"/>
    <dgm:cxn modelId="{51454BD9-35DC-4C15-A59F-D9305659C02A}" type="presOf" srcId="{A58BC3EF-A95D-4730-9738-5AA446AB1765}" destId="{437B1279-4F1E-4BFA-827D-D4DD056BD6F6}" srcOrd="1" destOrd="0" presId="urn:microsoft.com/office/officeart/2005/8/layout/vList4"/>
    <dgm:cxn modelId="{3913F0A9-0CF7-4F26-B2C5-E84F31A37755}" type="presOf" srcId="{4537ECF7-E126-43B1-B7F1-294B4DA042CB}" destId="{F66C66B7-C4FD-4FE5-AAFB-3EED5A3A3A61}" srcOrd="0" destOrd="0" presId="urn:microsoft.com/office/officeart/2005/8/layout/vList4"/>
    <dgm:cxn modelId="{087194E1-7276-42B3-A0A7-FA1B54072597}" type="presParOf" srcId="{B7FDDF0B-B256-4F40-B4B3-572EE8EC060A}" destId="{743F5397-1ACE-4109-B393-321E1558EA60}" srcOrd="0" destOrd="0" presId="urn:microsoft.com/office/officeart/2005/8/layout/vList4"/>
    <dgm:cxn modelId="{EA249DA6-8B71-4BB9-ACF3-E5836F4F5267}" type="presParOf" srcId="{743F5397-1ACE-4109-B393-321E1558EA60}" destId="{EF68DDB5-F53F-483D-B04F-B10672BC1351}" srcOrd="0" destOrd="0" presId="urn:microsoft.com/office/officeart/2005/8/layout/vList4"/>
    <dgm:cxn modelId="{8BC08DBD-4660-40CB-A3C2-B4442F29858E}" type="presParOf" srcId="{743F5397-1ACE-4109-B393-321E1558EA60}" destId="{6A2DF4EC-0862-4C2D-8F15-32CF979AC12D}" srcOrd="1" destOrd="0" presId="urn:microsoft.com/office/officeart/2005/8/layout/vList4"/>
    <dgm:cxn modelId="{0B657F3B-EE32-412F-93E0-3F8B31CC3EA0}" type="presParOf" srcId="{743F5397-1ACE-4109-B393-321E1558EA60}" destId="{437B1279-4F1E-4BFA-827D-D4DD056BD6F6}" srcOrd="2" destOrd="0" presId="urn:microsoft.com/office/officeart/2005/8/layout/vList4"/>
    <dgm:cxn modelId="{29804060-FEBB-46D5-A3F5-1839F8D90015}" type="presParOf" srcId="{B7FDDF0B-B256-4F40-B4B3-572EE8EC060A}" destId="{9F8D8117-CCE8-4E90-BB4C-4415573E3935}" srcOrd="1" destOrd="0" presId="urn:microsoft.com/office/officeart/2005/8/layout/vList4"/>
    <dgm:cxn modelId="{7647FBF1-C2A8-4E41-8367-EAC8C09F82B2}" type="presParOf" srcId="{B7FDDF0B-B256-4F40-B4B3-572EE8EC060A}" destId="{B6641100-8AD6-4FBE-9568-B21614F8C15D}" srcOrd="2" destOrd="0" presId="urn:microsoft.com/office/officeart/2005/8/layout/vList4"/>
    <dgm:cxn modelId="{FB7F1D99-BA4D-448F-A444-87DFA4016BE8}" type="presParOf" srcId="{B6641100-8AD6-4FBE-9568-B21614F8C15D}" destId="{F66C66B7-C4FD-4FE5-AAFB-3EED5A3A3A61}" srcOrd="0" destOrd="0" presId="urn:microsoft.com/office/officeart/2005/8/layout/vList4"/>
    <dgm:cxn modelId="{8BFF7711-9CFB-470A-AA86-63F18E33EBAB}" type="presParOf" srcId="{B6641100-8AD6-4FBE-9568-B21614F8C15D}" destId="{4C81B880-7126-486A-BFAA-5A4128A01363}" srcOrd="1" destOrd="0" presId="urn:microsoft.com/office/officeart/2005/8/layout/vList4"/>
    <dgm:cxn modelId="{E933B787-EBCF-4570-ABC5-B979449AC5B0}" type="presParOf" srcId="{B6641100-8AD6-4FBE-9568-B21614F8C15D}" destId="{950DA7AA-57EB-4B16-B440-85271E39DDC2}" srcOrd="2" destOrd="0" presId="urn:microsoft.com/office/officeart/2005/8/layout/vList4"/>
    <dgm:cxn modelId="{7D6006CA-59C7-45DE-8ECE-6C4372C48C8F}" type="presParOf" srcId="{B7FDDF0B-B256-4F40-B4B3-572EE8EC060A}" destId="{4F14C9CA-D985-4E5B-9E1D-10288598A0CD}" srcOrd="3" destOrd="0" presId="urn:microsoft.com/office/officeart/2005/8/layout/vList4"/>
    <dgm:cxn modelId="{8F12CEF3-494A-4AA9-92AB-DC26433CDE80}" type="presParOf" srcId="{B7FDDF0B-B256-4F40-B4B3-572EE8EC060A}" destId="{3AAFA863-F9BE-4B94-B9D5-E9E4C1B536E8}" srcOrd="4" destOrd="0" presId="urn:microsoft.com/office/officeart/2005/8/layout/vList4"/>
    <dgm:cxn modelId="{EE545907-955A-405A-A1D2-24D91FA41055}" type="presParOf" srcId="{3AAFA863-F9BE-4B94-B9D5-E9E4C1B536E8}" destId="{6E763B28-D2A6-4147-A526-4C65BD94B003}" srcOrd="0" destOrd="0" presId="urn:microsoft.com/office/officeart/2005/8/layout/vList4"/>
    <dgm:cxn modelId="{1009D174-9781-4EDA-8017-6EE0092F458C}" type="presParOf" srcId="{3AAFA863-F9BE-4B94-B9D5-E9E4C1B536E8}" destId="{BEE1DFDB-5F7B-4DD3-9FA5-C4A2816AD09C}" srcOrd="1" destOrd="0" presId="urn:microsoft.com/office/officeart/2005/8/layout/vList4"/>
    <dgm:cxn modelId="{107FBEBA-FC7C-46B2-9EE1-5C4EEB82AE1E}" type="presParOf" srcId="{3AAFA863-F9BE-4B94-B9D5-E9E4C1B536E8}" destId="{05A96675-885E-432B-A0D1-76C7CF6121CD}" srcOrd="2" destOrd="0" presId="urn:microsoft.com/office/officeart/2005/8/layout/vList4"/>
    <dgm:cxn modelId="{1C590D84-13E0-4BDE-9687-4A2C1E099017}" type="presParOf" srcId="{B7FDDF0B-B256-4F40-B4B3-572EE8EC060A}" destId="{73E1BEFE-7398-4AA4-B35B-3D4DE10B903A}" srcOrd="5" destOrd="0" presId="urn:microsoft.com/office/officeart/2005/8/layout/vList4"/>
    <dgm:cxn modelId="{1B98E0C3-D6D5-418C-AEE8-C186755E775B}" type="presParOf" srcId="{B7FDDF0B-B256-4F40-B4B3-572EE8EC060A}" destId="{2A78B80A-E454-4E34-B092-ECF377BE149C}" srcOrd="6" destOrd="0" presId="urn:microsoft.com/office/officeart/2005/8/layout/vList4"/>
    <dgm:cxn modelId="{B08AC13D-1D14-4A22-A5DC-2E628308CFA7}" type="presParOf" srcId="{2A78B80A-E454-4E34-B092-ECF377BE149C}" destId="{0AE6D38A-1C2F-472D-BDE8-96DEC9577DE2}" srcOrd="0" destOrd="0" presId="urn:microsoft.com/office/officeart/2005/8/layout/vList4"/>
    <dgm:cxn modelId="{D72D7E23-8128-44D9-9D53-B8D73C0452DE}" type="presParOf" srcId="{2A78B80A-E454-4E34-B092-ECF377BE149C}" destId="{E919FCCA-F070-4B2C-9DB3-587494F48EE1}" srcOrd="1" destOrd="0" presId="urn:microsoft.com/office/officeart/2005/8/layout/vList4"/>
    <dgm:cxn modelId="{26D621AD-82A3-4458-A1CA-1D28B0C6BCEE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04/06/2014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Eigenschaft eingeben</a:t>
            </a:r>
          </a:p>
          <a:p>
            <a:r>
              <a:rPr lang="de-DE" dirty="0" smtClean="0"/>
              <a:t>Items, wo die Eigenschaft</a:t>
            </a:r>
            <a:r>
              <a:rPr lang="de-DE" baseline="0" dirty="0" smtClean="0"/>
              <a:t> fehlt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821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Nach 10</a:t>
            </a:r>
            <a:r>
              <a:rPr lang="de-DE" baseline="0" dirty="0" smtClean="0"/>
              <a:t> min check ob es eingetragen wurde</a:t>
            </a:r>
          </a:p>
          <a:p>
            <a:r>
              <a:rPr lang="de-DE" baseline="0" dirty="0" smtClean="0"/>
              <a:t>Verschwindet von Website</a:t>
            </a:r>
          </a:p>
          <a:p>
            <a:r>
              <a:rPr lang="de-DE" baseline="0" dirty="0" smtClean="0"/>
              <a:t>Wikipedia Link</a:t>
            </a:r>
          </a:p>
          <a:p>
            <a:r>
              <a:rPr lang="de-DE" baseline="0" dirty="0" smtClean="0"/>
              <a:t>Direktes Eintragen</a:t>
            </a:r>
          </a:p>
          <a:p>
            <a:r>
              <a:rPr lang="de-DE" baseline="0" dirty="0" smtClean="0"/>
              <a:t>Gute Resonanz auf </a:t>
            </a:r>
            <a:r>
              <a:rPr lang="de-DE" baseline="0" dirty="0" err="1" smtClean="0"/>
              <a:t>Wikidata</a:t>
            </a:r>
            <a:r>
              <a:rPr lang="de-DE" baseline="0" dirty="0" smtClean="0"/>
              <a:t> mailingliste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832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algorithm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suggester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8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Blau: 1-7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77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Seite</a:t>
            </a:r>
            <a:r>
              <a:rPr lang="de-DE" baseline="0" dirty="0" smtClean="0"/>
              <a:t> zeigen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252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F9AF-2DD9-480D-8EFC-3A94AF9670EA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CA66-8FE4-4069-9E52-3CF89C2AF9B3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DFD7-0259-4FD7-8CC5-C808BEE95F19}" type="datetime1">
              <a:rPr lang="de-DE" smtClean="0"/>
              <a:t>04.06.2014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203B-6EF1-4FA0-8727-26AF01908FE4}" type="datetime1">
              <a:rPr lang="de-DE" smtClean="0"/>
              <a:t>04.06.2014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E86-84BB-4D8D-8676-96417CF4C9A5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503BC212-63F5-45A8-82DD-D3208BD6A761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A3E7F-531C-4090-BB4E-1E6FC191A1D2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0077-3011-4152-95C7-BE93B614527F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3958-001B-44D8-9472-A6FF2EC1F291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52C24134-EC21-483E-84A6-E28989969B87}" type="datetime1">
              <a:rPr lang="de-DE" smtClean="0"/>
              <a:t>04.06.2014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84" TargetMode="External"/><Relationship Id="rId2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213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BP2013N2</a:t>
            </a:r>
          </a:p>
          <a:p>
            <a:r>
              <a:rPr lang="en-GB" dirty="0" err="1" smtClean="0"/>
              <a:t>InfoLunch</a:t>
            </a:r>
            <a:r>
              <a:rPr lang="en-GB" dirty="0" smtClean="0"/>
              <a:t> 04.06.2014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-12700" y="0"/>
            <a:ext cx="12202510" cy="6438900"/>
          </a:xfrm>
          <a:prstGeom prst="rect">
            <a:avLst/>
          </a:prstGeom>
          <a:solidFill>
            <a:srgbClr val="FFF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u="sng" dirty="0" smtClean="0"/>
              <a:t>Ranking </a:t>
            </a:r>
            <a:endParaRPr lang="en-US" u="sng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-127222" y="2307139"/>
            <a:ext cx="1886607" cy="1722528"/>
          </a:xfrm>
        </p:spPr>
        <p:txBody>
          <a:bodyPr>
            <a:normAutofit/>
          </a:bodyPr>
          <a:lstStyle/>
          <a:p>
            <a:pPr algn="r"/>
            <a:r>
              <a:rPr lang="en-US" i="1" dirty="0" smtClean="0"/>
              <a:t>Properties</a:t>
            </a:r>
            <a:r>
              <a:rPr lang="en-US" i="1" dirty="0"/>
              <a:t> </a:t>
            </a:r>
            <a:r>
              <a:rPr lang="en-US" i="1" dirty="0" smtClean="0"/>
              <a:t>already used in item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68576"/>
              </p:ext>
            </p:extLst>
          </p:nvPr>
        </p:nvGraphicFramePr>
        <p:xfrm>
          <a:off x="2732644" y="1221575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0.3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0.6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0.8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Pfeil nach rechts 6"/>
          <p:cNvSpPr/>
          <p:nvPr/>
        </p:nvSpPr>
        <p:spPr>
          <a:xfrm>
            <a:off x="2498963" y="166285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feil nach rechts 7"/>
          <p:cNvSpPr/>
          <p:nvPr/>
        </p:nvSpPr>
        <p:spPr>
          <a:xfrm>
            <a:off x="2498963" y="278442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feil nach rechts 8"/>
          <p:cNvSpPr/>
          <p:nvPr/>
        </p:nvSpPr>
        <p:spPr>
          <a:xfrm>
            <a:off x="2498963" y="350181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>
            <a:off x="2498963" y="459909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/>
          <p:nvPr/>
        </p:nvCxnSpPr>
        <p:spPr>
          <a:xfrm>
            <a:off x="6324203" y="5220630"/>
            <a:ext cx="0" cy="6200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6147953" y="5851199"/>
                <a:ext cx="29473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Average ( </a:t>
                </a:r>
                <a:r>
                  <a:rPr lang="en-US" dirty="0"/>
                  <a:t>probability )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∈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[</a:t>
                </a:r>
                <a:r>
                  <a:rPr lang="en-US" b="1" dirty="0"/>
                  <a:t>0,1]</a:t>
                </a:r>
                <a:endParaRPr lang="en-US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953" y="5851199"/>
                <a:ext cx="2947345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863" t="-8333" r="-8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Gerade Verbindung mit Pfeil 47"/>
          <p:cNvCxnSpPr/>
          <p:nvPr/>
        </p:nvCxnSpPr>
        <p:spPr>
          <a:xfrm flipH="1">
            <a:off x="8102245" y="4674937"/>
            <a:ext cx="584555" cy="1150455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Abgerundetes Rechteck 51"/>
          <p:cNvSpPr/>
          <p:nvPr/>
        </p:nvSpPr>
        <p:spPr>
          <a:xfrm>
            <a:off x="8053539" y="4511128"/>
            <a:ext cx="1671486" cy="754338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score</a:t>
            </a:r>
            <a:endParaRPr lang="en-US" sz="3200" dirty="0"/>
          </a:p>
        </p:txBody>
      </p:sp>
      <p:sp>
        <p:nvSpPr>
          <p:cNvPr id="29" name="Left Brace 28"/>
          <p:cNvSpPr/>
          <p:nvPr/>
        </p:nvSpPr>
        <p:spPr>
          <a:xfrm>
            <a:off x="1842371" y="1769534"/>
            <a:ext cx="536028" cy="2936241"/>
          </a:xfrm>
          <a:prstGeom prst="leftBrace">
            <a:avLst>
              <a:gd name="adj1" fmla="val 122058"/>
              <a:gd name="adj2" fmla="val 3195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/>
          <p:cNvSpPr/>
          <p:nvPr/>
        </p:nvSpPr>
        <p:spPr>
          <a:xfrm rot="5400000">
            <a:off x="5274225" y="-1184632"/>
            <a:ext cx="536028" cy="4158777"/>
          </a:xfrm>
          <a:prstGeom prst="leftBrace">
            <a:avLst>
              <a:gd name="adj1" fmla="val 122058"/>
              <a:gd name="adj2" fmla="val 1814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nhaltsplatzhalter 2"/>
          <p:cNvSpPr txBox="1">
            <a:spLocks/>
          </p:cNvSpPr>
          <p:nvPr/>
        </p:nvSpPr>
        <p:spPr>
          <a:xfrm>
            <a:off x="6147953" y="279065"/>
            <a:ext cx="3199302" cy="3453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i="1" dirty="0" smtClean="0">
                <a:solidFill>
                  <a:schemeClr val="tx1"/>
                </a:solidFill>
              </a:rPr>
              <a:t>Contemplated properties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377269" y="5404923"/>
            <a:ext cx="1727645" cy="89255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600" dirty="0" err="1" smtClean="0"/>
              <a:t>improvement</a:t>
            </a:r>
            <a:endParaRPr lang="de-DE" sz="1600" dirty="0" smtClean="0"/>
          </a:p>
          <a:p>
            <a:r>
              <a:rPr lang="de-DE" sz="3600" dirty="0" smtClean="0"/>
              <a:t>…</a:t>
            </a:r>
            <a:r>
              <a:rPr lang="de-DE" sz="3600" dirty="0" err="1" smtClean="0"/>
              <a:t>Tf-idf</a:t>
            </a:r>
            <a:r>
              <a:rPr lang="de-DE" sz="3600" dirty="0" smtClean="0"/>
              <a:t>?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406660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Refactoring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„</a:t>
            </a:r>
            <a:r>
              <a:rPr lang="en-US" dirty="0"/>
              <a:t>we'll go ahead and have it </a:t>
            </a:r>
            <a:endParaRPr lang="en-US" dirty="0" smtClean="0"/>
          </a:p>
          <a:p>
            <a:r>
              <a:rPr lang="en-US" dirty="0" smtClean="0"/>
              <a:t>deployed with the </a:t>
            </a:r>
            <a:r>
              <a:rPr lang="en-US" dirty="0"/>
              <a:t>next </a:t>
            </a:r>
            <a:endParaRPr lang="en-US" dirty="0" smtClean="0"/>
          </a:p>
          <a:p>
            <a:r>
              <a:rPr lang="en-US" dirty="0" err="1" smtClean="0"/>
              <a:t>Wikidata</a:t>
            </a:r>
            <a:r>
              <a:rPr lang="en-US" dirty="0" smtClean="0"/>
              <a:t> </a:t>
            </a:r>
            <a:r>
              <a:rPr lang="en-US" dirty="0"/>
              <a:t>deployment on </a:t>
            </a:r>
            <a:endParaRPr lang="en-US" dirty="0" smtClean="0"/>
          </a:p>
          <a:p>
            <a:r>
              <a:rPr lang="en-US" dirty="0" smtClean="0"/>
              <a:t>June </a:t>
            </a:r>
            <a:r>
              <a:rPr lang="en-US" dirty="0"/>
              <a:t>10th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350" y="174171"/>
            <a:ext cx="2047193" cy="612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544" y="0"/>
            <a:ext cx="1690340" cy="629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884" y="0"/>
            <a:ext cx="1575373" cy="629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257" y="1"/>
            <a:ext cx="1553029" cy="629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75"/>
          <a:stretch/>
        </p:blipFill>
        <p:spPr bwMode="auto">
          <a:xfrm>
            <a:off x="10958286" y="1059543"/>
            <a:ext cx="1621458" cy="5236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292" y="2541575"/>
            <a:ext cx="6429375" cy="885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4581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</a:t>
            </a:r>
          </a:p>
          <a:p>
            <a:pPr lvl="1"/>
            <a:r>
              <a:rPr lang="en-US" i="1" dirty="0" smtClean="0"/>
              <a:t>Instance of and gender </a:t>
            </a:r>
            <a:r>
              <a:rPr lang="en-US" dirty="0" smtClean="0"/>
              <a:t>occur often together, because a lot of items are </a:t>
            </a:r>
            <a:r>
              <a:rPr lang="en-US" i="1" dirty="0" smtClean="0"/>
              <a:t>humans</a:t>
            </a:r>
            <a:r>
              <a:rPr lang="en-US" dirty="0" smtClean="0"/>
              <a:t>. </a:t>
            </a:r>
          </a:p>
          <a:p>
            <a:pPr lvl="1"/>
            <a:r>
              <a:rPr lang="en-US" i="1" dirty="0" smtClean="0"/>
              <a:t>Instance of </a:t>
            </a:r>
            <a:r>
              <a:rPr lang="en-US" dirty="0" smtClean="0"/>
              <a:t>occurs with a lot of items with another type, too. </a:t>
            </a:r>
            <a:r>
              <a:rPr lang="en-US" i="1" dirty="0" smtClean="0"/>
              <a:t>Cities, movies, …</a:t>
            </a:r>
          </a:p>
          <a:p>
            <a:pPr lvl="1"/>
            <a:r>
              <a:rPr lang="en-US" dirty="0" smtClean="0"/>
              <a:t>Thus we suggest </a:t>
            </a:r>
            <a:r>
              <a:rPr lang="en-US" i="1" dirty="0" smtClean="0"/>
              <a:t>human</a:t>
            </a:r>
            <a:r>
              <a:rPr lang="en-US" dirty="0" smtClean="0"/>
              <a:t> properties for </a:t>
            </a:r>
            <a:r>
              <a:rPr lang="en-US" i="1" dirty="0" smtClean="0"/>
              <a:t>cities, movies…</a:t>
            </a:r>
          </a:p>
          <a:p>
            <a:pPr lvl="1"/>
            <a:endParaRPr lang="en-US" i="1" dirty="0" smtClean="0"/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For each Property p: v(p) = count how many other properties p occurs with</a:t>
            </a:r>
          </a:p>
          <a:p>
            <a:pPr lvl="1"/>
            <a:r>
              <a:rPr lang="en-US" dirty="0" smtClean="0"/>
              <a:t>Use</a:t>
            </a:r>
            <a:r>
              <a:rPr lang="en-US" i="1" dirty="0" smtClean="0"/>
              <a:t> P(Property x -&gt; Property y) / v(x)</a:t>
            </a:r>
          </a:p>
          <a:p>
            <a:pPr lvl="1"/>
            <a:r>
              <a:rPr lang="en-US" i="1" dirty="0" smtClean="0"/>
              <a:t>=&gt; give more weight to more specific properties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9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Sources</a:t>
            </a:r>
            <a:r>
              <a:rPr lang="de-DE" dirty="0" smtClean="0"/>
              <a:t> &amp; </a:t>
            </a:r>
            <a:r>
              <a:rPr lang="de-DE" dirty="0" err="1" smtClean="0"/>
              <a:t>Qualifiers</a:t>
            </a:r>
            <a:r>
              <a:rPr lang="de-DE" dirty="0" smtClean="0"/>
              <a:t> „</a:t>
            </a:r>
            <a:r>
              <a:rPr lang="de-DE" dirty="0" err="1" smtClean="0"/>
              <a:t>Suggestions</a:t>
            </a:r>
            <a:r>
              <a:rPr lang="de-DE" dirty="0" smtClean="0"/>
              <a:t>“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97" y="2101411"/>
            <a:ext cx="8972550" cy="33909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8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Achievement</a:t>
            </a:r>
            <a:r>
              <a:rPr lang="de-DE" dirty="0" smtClean="0"/>
              <a:t> 2: Item -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dependent</a:t>
            </a:r>
            <a:r>
              <a:rPr lang="de-DE" dirty="0" smtClean="0"/>
              <a:t> item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074" y="2286000"/>
            <a:ext cx="9572625" cy="22860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987" y="881062"/>
            <a:ext cx="3000375" cy="8286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Down Arrow 2"/>
          <p:cNvSpPr/>
          <p:nvPr/>
        </p:nvSpPr>
        <p:spPr>
          <a:xfrm>
            <a:off x="4939862" y="1629103"/>
            <a:ext cx="924910" cy="24909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 2 4"/>
          <p:cNvSpPr/>
          <p:nvPr/>
        </p:nvSpPr>
        <p:spPr>
          <a:xfrm flipH="1">
            <a:off x="9354207" y="1524000"/>
            <a:ext cx="2341016" cy="1524000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WOW!</a:t>
            </a:r>
          </a:p>
          <a:p>
            <a:pPr algn="ctr"/>
            <a:r>
              <a:rPr lang="de-DE" dirty="0" smtClean="0"/>
              <a:t>Magic ;-)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0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… </a:t>
            </a:r>
            <a:r>
              <a:rPr lang="de-DE" dirty="0" err="1" smtClean="0"/>
              <a:t>instead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65" y="1348060"/>
            <a:ext cx="5857875" cy="43624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59700" y="1348060"/>
            <a:ext cx="35083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 smtClean="0"/>
              <a:t>Timezone</a:t>
            </a:r>
            <a:r>
              <a:rPr lang="de-DE" sz="2800" dirty="0" smtClean="0"/>
              <a:t> = </a:t>
            </a:r>
            <a:r>
              <a:rPr lang="de-DE" sz="2800" dirty="0" err="1" smtClean="0"/>
              <a:t>Uranium</a:t>
            </a:r>
            <a:r>
              <a:rPr lang="de-DE" sz="2800" dirty="0" smtClean="0"/>
              <a:t>, </a:t>
            </a:r>
          </a:p>
          <a:p>
            <a:r>
              <a:rPr lang="de-DE" sz="2800" dirty="0" smtClean="0"/>
              <a:t>Titania, Oberon, Ariel, </a:t>
            </a:r>
          </a:p>
          <a:p>
            <a:r>
              <a:rPr lang="de-DE" sz="2800" dirty="0" smtClean="0"/>
              <a:t>Uranus, </a:t>
            </a:r>
            <a:r>
              <a:rPr lang="de-DE" sz="2800" dirty="0" err="1" smtClean="0"/>
              <a:t>ununseptium</a:t>
            </a:r>
            <a:r>
              <a:rPr lang="de-DE" sz="2800" dirty="0" smtClean="0"/>
              <a:t>, </a:t>
            </a:r>
          </a:p>
          <a:p>
            <a:r>
              <a:rPr lang="de-DE" sz="2800" dirty="0" err="1" smtClean="0"/>
              <a:t>ununtrium</a:t>
            </a:r>
            <a:r>
              <a:rPr lang="de-DE" sz="2800" dirty="0" smtClean="0"/>
              <a:t> </a:t>
            </a:r>
            <a:r>
              <a:rPr lang="de-DE" sz="2800" b="1" dirty="0" smtClean="0"/>
              <a:t>?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1407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22599" y="1326995"/>
            <a:ext cx="9169401" cy="4746997"/>
          </a:xfrm>
        </p:spPr>
        <p:txBody>
          <a:bodyPr/>
          <a:lstStyle/>
          <a:p>
            <a:r>
              <a:rPr lang="de-DE" dirty="0" err="1" smtClean="0"/>
              <a:t>Consider</a:t>
            </a:r>
            <a:r>
              <a:rPr lang="de-DE" dirty="0" smtClean="0"/>
              <a:t> Statements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-type „item“ </a:t>
            </a:r>
            <a:r>
              <a:rPr lang="de-DE" dirty="0" err="1" smtClean="0"/>
              <a:t>only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1</a:t>
            </a:r>
            <a:r>
              <a:rPr lang="en-US" dirty="0"/>
              <a:t>: count statement </a:t>
            </a:r>
            <a:r>
              <a:rPr lang="en-US" dirty="0" smtClean="0"/>
              <a:t>occurrences</a:t>
            </a:r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2</a:t>
            </a:r>
            <a:r>
              <a:rPr lang="en-US" dirty="0"/>
              <a:t>: select relevant statements </a:t>
            </a:r>
            <a:r>
              <a:rPr lang="en-US" dirty="0" smtClean="0"/>
              <a:t>( #appearance </a:t>
            </a:r>
            <a:r>
              <a:rPr lang="en-US" dirty="0"/>
              <a:t>&gt; </a:t>
            </a:r>
            <a:r>
              <a:rPr lang="en-US" dirty="0" err="1"/>
              <a:t>avg</a:t>
            </a:r>
            <a:r>
              <a:rPr lang="en-US" dirty="0"/>
              <a:t>(appearance) x </a:t>
            </a:r>
            <a:r>
              <a:rPr lang="en-US" dirty="0" smtClean="0"/>
              <a:t>factor )</a:t>
            </a:r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3</a:t>
            </a:r>
            <a:r>
              <a:rPr lang="en-US" dirty="0"/>
              <a:t>: count statement pair </a:t>
            </a:r>
            <a:r>
              <a:rPr lang="en-US" dirty="0" smtClean="0"/>
              <a:t>appearances ( only </a:t>
            </a:r>
            <a:r>
              <a:rPr lang="en-US" dirty="0"/>
              <a:t>if both statements are </a:t>
            </a:r>
            <a:r>
              <a:rPr lang="en-US" dirty="0" smtClean="0"/>
              <a:t>“relevant” )</a:t>
            </a:r>
            <a:endParaRPr lang="en-US" dirty="0"/>
          </a:p>
          <a:p>
            <a:r>
              <a:rPr lang="en-US" dirty="0"/>
              <a:t>step</a:t>
            </a:r>
            <a:r>
              <a:rPr lang="en-US" b="1" dirty="0"/>
              <a:t>4</a:t>
            </a:r>
            <a:r>
              <a:rPr lang="en-US" dirty="0"/>
              <a:t>: select relevant statement pairs → </a:t>
            </a:r>
            <a:r>
              <a:rPr lang="en-US" b="1" dirty="0" smtClean="0"/>
              <a:t>rules</a:t>
            </a:r>
          </a:p>
          <a:p>
            <a:r>
              <a:rPr lang="en-US" dirty="0" smtClean="0"/>
              <a:t>step</a:t>
            </a:r>
            <a:r>
              <a:rPr lang="en-US" b="1" dirty="0" smtClean="0"/>
              <a:t>5</a:t>
            </a:r>
            <a:r>
              <a:rPr lang="en-US" dirty="0"/>
              <a:t>: write </a:t>
            </a:r>
            <a:r>
              <a:rPr lang="en-US" dirty="0" smtClean="0"/>
              <a:t>to </a:t>
            </a:r>
            <a:r>
              <a:rPr lang="en-US" dirty="0"/>
              <a:t>disk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0347" y="5019823"/>
            <a:ext cx="953715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accent1"/>
                </a:solidFill>
              </a:rPr>
              <a:t>CSV</a:t>
            </a: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7" name="Elbow Connector 6"/>
          <p:cNvCxnSpPr>
            <a:stCxn id="6" idx="3"/>
          </p:cNvCxnSpPr>
          <p:nvPr/>
        </p:nvCxnSpPr>
        <p:spPr>
          <a:xfrm flipV="1">
            <a:off x="1674062" y="1502180"/>
            <a:ext cx="1002882" cy="3840809"/>
          </a:xfrm>
          <a:prstGeom prst="bent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07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rules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19" y="1215914"/>
            <a:ext cx="8987462" cy="3797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762" y="4721501"/>
            <a:ext cx="3657829" cy="73780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009" y="5179759"/>
            <a:ext cx="4935991" cy="75858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Box 4"/>
          <p:cNvSpPr txBox="1"/>
          <p:nvPr/>
        </p:nvSpPr>
        <p:spPr>
          <a:xfrm>
            <a:off x="735395" y="5166914"/>
            <a:ext cx="3165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 smtClean="0"/>
              <a:t>Kingdom</a:t>
            </a:r>
            <a:r>
              <a:rPr lang="de-DE" sz="3200" dirty="0" smtClean="0"/>
              <a:t> </a:t>
            </a:r>
            <a:r>
              <a:rPr lang="de-DE" sz="3200" dirty="0" err="1" smtClean="0"/>
              <a:t>of</a:t>
            </a:r>
            <a:r>
              <a:rPr lang="de-DE" sz="3200" dirty="0" smtClean="0"/>
              <a:t> </a:t>
            </a:r>
            <a:r>
              <a:rPr lang="de-DE" sz="3200" dirty="0" err="1" smtClean="0"/>
              <a:t>Italy</a:t>
            </a:r>
            <a:r>
              <a:rPr lang="de-DE" sz="3200" dirty="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905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Suggestions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SELECT </a:t>
            </a:r>
            <a:r>
              <a:rPr lang="en-US" b="1" dirty="0" smtClean="0">
                <a:solidFill>
                  <a:srgbClr val="0000FF"/>
                </a:solidFill>
              </a:rPr>
              <a:t/>
            </a:r>
            <a:br>
              <a:rPr lang="en-US" b="1" dirty="0" smtClean="0">
                <a:solidFill>
                  <a:srgbClr val="0000FF"/>
                </a:solidFill>
              </a:rPr>
            </a:br>
            <a:r>
              <a:rPr lang="en-US" b="1" dirty="0" smtClean="0">
                <a:solidFill>
                  <a:srgbClr val="0000FF"/>
                </a:solidFill>
              </a:rPr>
              <a:t>	</a:t>
            </a:r>
            <a:r>
              <a:rPr lang="en-US" dirty="0" smtClean="0">
                <a:solidFill>
                  <a:srgbClr val="808000"/>
                </a:solidFill>
              </a:rPr>
              <a:t>rules</a:t>
            </a:r>
            <a:r>
              <a:rPr lang="en-US" dirty="0" smtClean="0">
                <a:solidFill>
                  <a:srgbClr val="0000FF"/>
                </a:solidFill>
              </a:rPr>
              <a:t>.</a:t>
            </a:r>
            <a:r>
              <a:rPr lang="en-US" dirty="0" smtClean="0">
                <a:solidFill>
                  <a:srgbClr val="808000"/>
                </a:solidFill>
              </a:rPr>
              <a:t>s2ValueId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as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808000"/>
                </a:solidFill>
              </a:rPr>
              <a:t>value</a:t>
            </a:r>
            <a:r>
              <a:rPr lang="en-US" dirty="0">
                <a:solidFill>
                  <a:srgbClr val="0000FF"/>
                </a:solidFill>
              </a:rPr>
              <a:t>, 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 smtClean="0">
                <a:solidFill>
                  <a:srgbClr val="0000FF"/>
                </a:solidFill>
              </a:rPr>
              <a:t>	(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-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u="sng" dirty="0">
                <a:solidFill>
                  <a:srgbClr val="000080"/>
                </a:solidFill>
              </a:rPr>
              <a:t>EXP</a:t>
            </a:r>
            <a:r>
              <a:rPr lang="en-US" u="sng" dirty="0">
                <a:solidFill>
                  <a:srgbClr val="0000FF"/>
                </a:solidFill>
              </a:rPr>
              <a:t>(</a:t>
            </a:r>
            <a:r>
              <a:rPr lang="en-US" b="1" u="sng" dirty="0">
                <a:solidFill>
                  <a:srgbClr val="000080"/>
                </a:solidFill>
              </a:rPr>
              <a:t>SUM</a:t>
            </a:r>
            <a:r>
              <a:rPr lang="en-US" u="sng" dirty="0">
                <a:solidFill>
                  <a:srgbClr val="0000FF"/>
                </a:solidFill>
              </a:rPr>
              <a:t>(</a:t>
            </a:r>
            <a:r>
              <a:rPr lang="en-US" b="1" u="sng" dirty="0">
                <a:solidFill>
                  <a:srgbClr val="000080"/>
                </a:solidFill>
              </a:rPr>
              <a:t>LOG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-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808000"/>
                </a:solidFill>
              </a:rPr>
              <a:t>rules</a:t>
            </a:r>
            <a:r>
              <a:rPr lang="en-US" dirty="0" err="1" smtClean="0">
                <a:solidFill>
                  <a:srgbClr val="0000FF"/>
                </a:solidFill>
              </a:rPr>
              <a:t>.</a:t>
            </a:r>
            <a:r>
              <a:rPr lang="en-US" dirty="0" err="1" smtClean="0">
                <a:solidFill>
                  <a:srgbClr val="808000"/>
                </a:solidFill>
              </a:rPr>
              <a:t>probability</a:t>
            </a:r>
            <a:r>
              <a:rPr lang="en-US" dirty="0" smtClean="0">
                <a:solidFill>
                  <a:srgbClr val="808000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)))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)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as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808000"/>
                </a:solidFill>
              </a:rPr>
              <a:t>p </a:t>
            </a:r>
            <a:br>
              <a:rPr lang="en-US" dirty="0" smtClean="0">
                <a:solidFill>
                  <a:srgbClr val="808000"/>
                </a:solidFill>
              </a:rPr>
            </a:br>
            <a:r>
              <a:rPr lang="en-US" b="1" dirty="0" smtClean="0">
                <a:solidFill>
                  <a:srgbClr val="0000FF"/>
                </a:solidFill>
              </a:rPr>
              <a:t>FROM </a:t>
            </a:r>
            <a:br>
              <a:rPr lang="en-US" b="1" dirty="0" smtClean="0">
                <a:solidFill>
                  <a:srgbClr val="0000FF"/>
                </a:solidFill>
              </a:rPr>
            </a:br>
            <a:r>
              <a:rPr lang="en-US" b="1" dirty="0" smtClean="0">
                <a:solidFill>
                  <a:srgbClr val="0000FF"/>
                </a:solidFill>
              </a:rPr>
              <a:t>	</a:t>
            </a:r>
            <a:r>
              <a:rPr lang="en-US" dirty="0" err="1" smtClean="0">
                <a:solidFill>
                  <a:srgbClr val="FF00FF"/>
                </a:solidFill>
              </a:rPr>
              <a:t>wbes_statement_pairs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as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808000"/>
                </a:solidFill>
              </a:rPr>
              <a:t>rules</a:t>
            </a:r>
            <a:r>
              <a:rPr lang="en-US" dirty="0" smtClean="0">
                <a:solidFill>
                  <a:srgbClr val="FF00FF"/>
                </a:solidFill>
              </a:rPr>
              <a:t/>
            </a:r>
            <a:br>
              <a:rPr lang="en-US" dirty="0" smtClean="0">
                <a:solidFill>
                  <a:srgbClr val="FF00FF"/>
                </a:solidFill>
              </a:rPr>
            </a:br>
            <a:r>
              <a:rPr lang="en-US" b="1" dirty="0" smtClean="0">
                <a:solidFill>
                  <a:srgbClr val="0000FF"/>
                </a:solidFill>
              </a:rPr>
              <a:t>WHERE </a:t>
            </a:r>
            <a:br>
              <a:rPr lang="en-US" b="1" dirty="0" smtClean="0">
                <a:solidFill>
                  <a:srgbClr val="0000FF"/>
                </a:solidFill>
              </a:rPr>
            </a:br>
            <a:r>
              <a:rPr lang="en-US" b="1" dirty="0" smtClean="0">
                <a:solidFill>
                  <a:srgbClr val="0000FF"/>
                </a:solidFill>
              </a:rPr>
              <a:t>	</a:t>
            </a:r>
            <a:r>
              <a:rPr lang="en-US" dirty="0" smtClean="0">
                <a:solidFill>
                  <a:srgbClr val="0000FF"/>
                </a:solidFill>
              </a:rPr>
              <a:t>(</a:t>
            </a:r>
            <a:r>
              <a:rPr lang="en-US" dirty="0">
                <a:solidFill>
                  <a:srgbClr val="808000"/>
                </a:solidFill>
              </a:rPr>
              <a:t>s1Id</a:t>
            </a:r>
            <a:r>
              <a:rPr lang="en-US" dirty="0">
                <a:solidFill>
                  <a:srgbClr val="0000FF"/>
                </a:solidFill>
              </a:rPr>
              <a:t>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808000"/>
                </a:solidFill>
              </a:rPr>
              <a:t>s1ValueId</a:t>
            </a:r>
            <a:r>
              <a:rPr lang="en-US" dirty="0">
                <a:solidFill>
                  <a:srgbClr val="0000FF"/>
                </a:solidFill>
              </a:rPr>
              <a:t>)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IN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((</a:t>
            </a:r>
            <a:r>
              <a:rPr lang="en-US" dirty="0">
                <a:solidFill>
                  <a:srgbClr val="800080"/>
                </a:solidFill>
              </a:rPr>
              <a:t>31</a:t>
            </a:r>
            <a:r>
              <a:rPr lang="en-US" dirty="0">
                <a:solidFill>
                  <a:srgbClr val="0000FF"/>
                </a:solidFill>
              </a:rPr>
              <a:t>,</a:t>
            </a:r>
            <a:r>
              <a:rPr lang="en-US" dirty="0">
                <a:solidFill>
                  <a:srgbClr val="800080"/>
                </a:solidFill>
              </a:rPr>
              <a:t>5</a:t>
            </a:r>
            <a:r>
              <a:rPr lang="en-US" dirty="0">
                <a:solidFill>
                  <a:srgbClr val="0000FF"/>
                </a:solidFill>
              </a:rPr>
              <a:t>),(</a:t>
            </a:r>
            <a:r>
              <a:rPr lang="en-US" dirty="0">
                <a:solidFill>
                  <a:srgbClr val="800080"/>
                </a:solidFill>
              </a:rPr>
              <a:t>106</a:t>
            </a:r>
            <a:r>
              <a:rPr lang="en-US" dirty="0">
                <a:solidFill>
                  <a:srgbClr val="0000FF"/>
                </a:solidFill>
              </a:rPr>
              <a:t>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12204</a:t>
            </a:r>
            <a:r>
              <a:rPr lang="en-US" dirty="0">
                <a:solidFill>
                  <a:srgbClr val="0000FF"/>
                </a:solidFill>
              </a:rPr>
              <a:t>)) </a:t>
            </a:r>
            <a:r>
              <a:rPr lang="en-US" b="1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FF00FF"/>
                </a:solidFill>
              </a:rPr>
              <a:t>wbs_propertypairs</a:t>
            </a:r>
            <a:r>
              <a:rPr lang="en-US" dirty="0" smtClean="0">
                <a:solidFill>
                  <a:srgbClr val="0000FF"/>
                </a:solidFill>
              </a:rPr>
              <a:t>.</a:t>
            </a:r>
            <a:r>
              <a:rPr lang="en-US" dirty="0" smtClean="0">
                <a:solidFill>
                  <a:srgbClr val="808000"/>
                </a:solidFill>
              </a:rPr>
              <a:t>pid1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=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808000"/>
                </a:solidFill>
              </a:rPr>
              <a:t>s1Id </a:t>
            </a:r>
            <a:r>
              <a:rPr lang="en-US" b="1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FF00FF"/>
                </a:solidFill>
              </a:rPr>
              <a:t>wbs_propertypairs</a:t>
            </a:r>
            <a:r>
              <a:rPr lang="en-US" dirty="0" smtClean="0">
                <a:solidFill>
                  <a:srgbClr val="0000FF"/>
                </a:solidFill>
              </a:rPr>
              <a:t>.</a:t>
            </a:r>
            <a:r>
              <a:rPr lang="en-US" dirty="0" smtClean="0">
                <a:solidFill>
                  <a:srgbClr val="808000"/>
                </a:solidFill>
              </a:rPr>
              <a:t>pid2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=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808000"/>
                </a:solidFill>
              </a:rPr>
              <a:t>s2Id </a:t>
            </a:r>
            <a:r>
              <a:rPr lang="en-US" b="1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00"/>
                </a:solidFill>
              </a:rPr>
              <a:t>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808000"/>
                </a:solidFill>
              </a:rPr>
              <a:t>rules</a:t>
            </a:r>
            <a:r>
              <a:rPr lang="en-US" dirty="0" smtClean="0">
                <a:solidFill>
                  <a:srgbClr val="0000FF"/>
                </a:solidFill>
              </a:rPr>
              <a:t>.</a:t>
            </a:r>
            <a:r>
              <a:rPr lang="en-US" dirty="0" smtClean="0">
                <a:solidFill>
                  <a:srgbClr val="808000"/>
                </a:solidFill>
              </a:rPr>
              <a:t>s2Id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=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800080"/>
                </a:solidFill>
              </a:rPr>
              <a:t>21 </a:t>
            </a:r>
            <a:r>
              <a:rPr lang="en-US" i="1" dirty="0"/>
              <a:t>/* </a:t>
            </a:r>
            <a:r>
              <a:rPr lang="en-US" i="1" dirty="0" smtClean="0"/>
              <a:t>gender </a:t>
            </a:r>
            <a:r>
              <a:rPr lang="en-US" i="1" dirty="0"/>
              <a:t>*/ </a:t>
            </a:r>
            <a:r>
              <a:rPr lang="en-US" dirty="0" smtClean="0">
                <a:solidFill>
                  <a:srgbClr val="80008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/>
            </a:r>
            <a:br>
              <a:rPr lang="en-US" dirty="0">
                <a:solidFill>
                  <a:srgbClr val="800080"/>
                </a:solidFill>
              </a:rPr>
            </a:br>
            <a:r>
              <a:rPr lang="en-US" b="1" dirty="0" smtClean="0">
                <a:solidFill>
                  <a:srgbClr val="0000FF"/>
                </a:solidFill>
              </a:rPr>
              <a:t>GROUP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rgbClr val="0000FF"/>
                </a:solidFill>
              </a:rPr>
              <a:t>BY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808000"/>
                </a:solidFill>
              </a:rPr>
              <a:t>rules</a:t>
            </a:r>
            <a:r>
              <a:rPr lang="en-US" dirty="0" smtClean="0">
                <a:solidFill>
                  <a:srgbClr val="0000FF"/>
                </a:solidFill>
              </a:rPr>
              <a:t>.</a:t>
            </a:r>
            <a:r>
              <a:rPr lang="en-US" dirty="0" smtClean="0">
                <a:solidFill>
                  <a:srgbClr val="808000"/>
                </a:solidFill>
              </a:rPr>
              <a:t>s2ValueId </a:t>
            </a:r>
            <a:br>
              <a:rPr lang="en-US" dirty="0" smtClean="0">
                <a:solidFill>
                  <a:srgbClr val="808000"/>
                </a:solidFill>
              </a:rPr>
            </a:br>
            <a:r>
              <a:rPr lang="en-US" b="1" dirty="0" smtClean="0">
                <a:solidFill>
                  <a:srgbClr val="0000FF"/>
                </a:solidFill>
              </a:rPr>
              <a:t>HAVING </a:t>
            </a:r>
            <a:r>
              <a:rPr lang="en-US" dirty="0" smtClean="0">
                <a:solidFill>
                  <a:srgbClr val="808000"/>
                </a:solidFill>
              </a:rPr>
              <a:t>p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&gt;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0.01 </a:t>
            </a:r>
            <a:r>
              <a:rPr lang="en-US" dirty="0" smtClean="0">
                <a:solidFill>
                  <a:srgbClr val="800080"/>
                </a:solidFill>
              </a:rPr>
              <a:t/>
            </a:r>
            <a:br>
              <a:rPr lang="en-US" dirty="0" smtClean="0">
                <a:solidFill>
                  <a:srgbClr val="800080"/>
                </a:solidFill>
              </a:rPr>
            </a:br>
            <a:r>
              <a:rPr lang="en-US" dirty="0" smtClean="0">
                <a:solidFill>
                  <a:srgbClr val="800080"/>
                </a:solidFill>
              </a:rPr>
              <a:t>	</a:t>
            </a:r>
            <a:r>
              <a:rPr lang="en-US" b="1" dirty="0" smtClean="0">
                <a:solidFill>
                  <a:srgbClr val="0000FF"/>
                </a:solidFill>
              </a:rPr>
              <a:t>ORDER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BY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808000"/>
                </a:solidFill>
              </a:rPr>
              <a:t>p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FF"/>
                </a:solidFill>
              </a:rPr>
              <a:t>desc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580993" y="3305503"/>
            <a:ext cx="872360" cy="341586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6453351" y="3647089"/>
            <a:ext cx="223870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719146" y="4035972"/>
            <a:ext cx="3972909" cy="1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786648" y="3071446"/>
            <a:ext cx="13364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accent2"/>
                </a:solidFill>
              </a:rPr>
              <a:t>Parameters:</a:t>
            </a:r>
          </a:p>
          <a:p>
            <a:endParaRPr lang="de-DE" b="1" dirty="0">
              <a:solidFill>
                <a:schemeClr val="accent2"/>
              </a:solidFill>
            </a:endParaRPr>
          </a:p>
          <a:p>
            <a:endParaRPr lang="de-DE" b="1" dirty="0" smtClean="0">
              <a:solidFill>
                <a:schemeClr val="accent2"/>
              </a:solidFill>
            </a:endParaRPr>
          </a:p>
          <a:p>
            <a:endParaRPr lang="de-DE" dirty="0" smtClean="0">
              <a:solidFill>
                <a:schemeClr val="accent2"/>
              </a:solidFill>
            </a:endParaRPr>
          </a:p>
          <a:p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86648" y="3460694"/>
            <a:ext cx="1979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Statements </a:t>
            </a:r>
            <a:r>
              <a:rPr lang="de-DE" dirty="0" err="1">
                <a:solidFill>
                  <a:schemeClr val="accent2"/>
                </a:solidFill>
              </a:rPr>
              <a:t>of</a:t>
            </a:r>
            <a:r>
              <a:rPr lang="de-DE" dirty="0">
                <a:solidFill>
                  <a:schemeClr val="accent2"/>
                </a:solidFill>
              </a:rPr>
              <a:t> Item</a:t>
            </a:r>
          </a:p>
          <a:p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786648" y="3810110"/>
            <a:ext cx="206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2"/>
                </a:solidFill>
              </a:rPr>
              <a:t>Property</a:t>
            </a:r>
            <a:endParaRPr lang="de-DE" dirty="0">
              <a:solidFill>
                <a:schemeClr val="accent2"/>
              </a:solidFill>
            </a:endParaRPr>
          </a:p>
          <a:p>
            <a:endParaRPr lang="de-DE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668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sz="2400" dirty="0" err="1" smtClean="0"/>
              <a:t>first</a:t>
            </a:r>
            <a:r>
              <a:rPr lang="de-DE" sz="2400" dirty="0" smtClean="0"/>
              <a:t> 10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537" y="1324304"/>
            <a:ext cx="68422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Albert Einstein, </a:t>
            </a:r>
            <a:r>
              <a:rPr lang="en-US" sz="2400" b="1" dirty="0" err="1" smtClean="0"/>
              <a:t>Arbeitsgebiet</a:t>
            </a:r>
            <a:endParaRPr lang="en-US" sz="2400" b="1" dirty="0"/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basketball player</a:t>
            </a:r>
          </a:p>
          <a:p>
            <a:r>
              <a:rPr lang="en-US" sz="2400" dirty="0">
                <a:solidFill>
                  <a:srgbClr val="00B050"/>
                </a:solidFill>
              </a:rPr>
              <a:t>number theory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ice hockey player</a:t>
            </a:r>
          </a:p>
          <a:p>
            <a:r>
              <a:rPr lang="en-US" sz="2400" dirty="0">
                <a:solidFill>
                  <a:srgbClr val="00B050"/>
                </a:solidFill>
              </a:rPr>
              <a:t>mathematical analysis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film director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probability theory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politician</a:t>
            </a:r>
          </a:p>
          <a:p>
            <a:r>
              <a:rPr lang="en-US" sz="2400" dirty="0">
                <a:solidFill>
                  <a:srgbClr val="00B050"/>
                </a:solidFill>
              </a:rPr>
              <a:t>differential geometry</a:t>
            </a:r>
          </a:p>
          <a:p>
            <a:r>
              <a:rPr lang="en-US" sz="2400" dirty="0">
                <a:solidFill>
                  <a:srgbClr val="00B050"/>
                </a:solidFill>
              </a:rPr>
              <a:t>topology</a:t>
            </a:r>
          </a:p>
          <a:p>
            <a:r>
              <a:rPr lang="en-US" sz="2400" dirty="0">
                <a:solidFill>
                  <a:srgbClr val="00B050"/>
                </a:solidFill>
              </a:rPr>
              <a:t>physician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9479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Wikidata.lib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Wikidata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Property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Value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Edit Item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Evaluation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Hackathon</a:t>
            </a:r>
            <a:endParaRPr lang="de-DE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BP N2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07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sz="2400" dirty="0" err="1" smtClean="0"/>
              <a:t>first</a:t>
            </a:r>
            <a:r>
              <a:rPr lang="de-DE" sz="2400" dirty="0" smtClean="0"/>
              <a:t> 10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537" y="1324304"/>
            <a:ext cx="68422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Shutter Island, Genre: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thriller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comedy-drama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biographical film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action film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romance film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drama film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fantasy film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teen film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romantic comedy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documentary film</a:t>
            </a:r>
          </a:p>
        </p:txBody>
      </p:sp>
    </p:spTree>
    <p:extLst>
      <p:ext uri="{BB962C8B-B14F-4D97-AF65-F5344CB8AC3E}">
        <p14:creationId xmlns:p14="http://schemas.microsoft.com/office/powerpoint/2010/main" val="1048174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sz="2400" dirty="0" err="1" smtClean="0"/>
              <a:t>first</a:t>
            </a:r>
            <a:r>
              <a:rPr lang="de-DE" sz="2400" dirty="0" smtClean="0"/>
              <a:t> 10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537" y="1324304"/>
            <a:ext cx="100373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Shutter Island (Film), </a:t>
            </a:r>
            <a:r>
              <a:rPr lang="en-US" sz="2400" b="1" dirty="0" err="1"/>
              <a:t>Originalsprache</a:t>
            </a:r>
            <a:r>
              <a:rPr lang="en-US" sz="2400" b="1" dirty="0"/>
              <a:t>, </a:t>
            </a:r>
            <a:r>
              <a:rPr lang="en-US" sz="2400" b="1" dirty="0" err="1"/>
              <a:t>Suchbegriff</a:t>
            </a:r>
            <a:r>
              <a:rPr lang="en-US" sz="2400" b="1" dirty="0" smtClean="0"/>
              <a:t>: </a:t>
            </a:r>
            <a:r>
              <a:rPr lang="en-US" sz="2400" dirty="0" smtClean="0">
                <a:solidFill>
                  <a:schemeClr val="accent2"/>
                </a:solidFill>
              </a:rPr>
              <a:t>"</a:t>
            </a:r>
            <a:r>
              <a:rPr lang="en-US" sz="2400" dirty="0" err="1">
                <a:solidFill>
                  <a:schemeClr val="accent2"/>
                </a:solidFill>
              </a:rPr>
              <a:t>deu</a:t>
            </a:r>
            <a:r>
              <a:rPr lang="en-US" sz="2400" dirty="0">
                <a:solidFill>
                  <a:schemeClr val="accent2"/>
                </a:solidFill>
              </a:rPr>
              <a:t>"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German</a:t>
            </a: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DEU</a:t>
            </a: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Deuteronomy</a:t>
            </a: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German Empire</a:t>
            </a: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Germans</a:t>
            </a:r>
          </a:p>
          <a:p>
            <a:r>
              <a:rPr lang="en-US" sz="2400" i="1" dirty="0" err="1" smtClean="0">
                <a:solidFill>
                  <a:schemeClr val="bg1">
                    <a:lumMod val="50000"/>
                  </a:schemeClr>
                </a:solidFill>
              </a:rPr>
              <a:t>Deuxoevres</a:t>
            </a: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Lufthansa</a:t>
            </a: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Das Lied der </a:t>
            </a:r>
            <a:r>
              <a:rPr lang="en-US" sz="2400" i="1" dirty="0" err="1">
                <a:solidFill>
                  <a:schemeClr val="bg1">
                    <a:lumMod val="50000"/>
                  </a:schemeClr>
                </a:solidFill>
              </a:rPr>
              <a:t>Deutschen</a:t>
            </a: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deuterium</a:t>
            </a: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Bundestag of Germany</a:t>
            </a:r>
          </a:p>
        </p:txBody>
      </p:sp>
    </p:spTree>
    <p:extLst>
      <p:ext uri="{BB962C8B-B14F-4D97-AF65-F5344CB8AC3E}">
        <p14:creationId xmlns:p14="http://schemas.microsoft.com/office/powerpoint/2010/main" val="1048174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Achievement</a:t>
            </a:r>
            <a:r>
              <a:rPr lang="de-DE" dirty="0" smtClean="0"/>
              <a:t> 3: Edit Item Page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5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75" y="1327150"/>
            <a:ext cx="9699250" cy="474662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77" y="1327150"/>
            <a:ext cx="7307045" cy="474662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28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6" name="Content Placeholder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4" r="31281" b="36982"/>
          <a:stretch/>
        </p:blipFill>
        <p:spPr>
          <a:xfrm>
            <a:off x="2006202" y="754910"/>
            <a:ext cx="7510098" cy="368949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5349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615808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070500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3" name="Multiply 2"/>
          <p:cNvSpPr/>
          <p:nvPr/>
        </p:nvSpPr>
        <p:spPr>
          <a:xfrm>
            <a:off x="37041" y="2200940"/>
            <a:ext cx="2674261" cy="534127"/>
          </a:xfrm>
          <a:prstGeom prst="mathMultiply">
            <a:avLst>
              <a:gd name="adj1" fmla="val 906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1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27" y="1153886"/>
            <a:ext cx="5820816" cy="486147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195456" y="427808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573485" y="2471055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7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First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4956749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7388761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r>
              <a:rPr lang="de-DE" dirty="0" smtClean="0"/>
              <a:t>, </a:t>
            </a:r>
            <a:r>
              <a:rPr lang="de-DE" dirty="0" err="1" smtClean="0"/>
              <a:t>search</a:t>
            </a:r>
            <a:r>
              <a:rPr lang="de-DE" dirty="0" smtClean="0"/>
              <a:t>= </a:t>
            </a:r>
            <a:r>
              <a:rPr lang="de-DE" dirty="0" err="1" smtClean="0"/>
              <a:t>firstLetter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13" name="Multiply 12"/>
          <p:cNvSpPr/>
          <p:nvPr/>
        </p:nvSpPr>
        <p:spPr>
          <a:xfrm>
            <a:off x="37041" y="2200940"/>
            <a:ext cx="2674261" cy="534127"/>
          </a:xfrm>
          <a:prstGeom prst="mathMultiply">
            <a:avLst>
              <a:gd name="adj1" fmla="val 906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4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8" name="Picture 4" descr="http://upload.wikimedia.org/wikipedia/commons/thumb/6/66/Wikidata-logo-en.svg/500px-Wikidata-logo-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25" y="888290"/>
            <a:ext cx="4762500" cy="297815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commons/thumb/9/9e/Wikipedia-logo-v2-de.svg/500px-Wikipedia-logo-v2-de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75" y="1969377"/>
            <a:ext cx="1652494" cy="18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upload.wikimedia.org/wikipedia/commons/4/4b/Wiktionary-logo-de.png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3062164"/>
            <a:ext cx="711200" cy="81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le:Commons-logo-en.sv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00" y="1879850"/>
            <a:ext cx="1397000" cy="183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le:Wikibooks-logo-de.sv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499" y="2788525"/>
            <a:ext cx="965201" cy="96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83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First letter evaluation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1413"/>
            <a:ext cx="11277600" cy="451809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07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11" y="1395090"/>
            <a:ext cx="5744377" cy="461074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04.06.2014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095999" y="461554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236027" y="2492826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Modular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pPr lvl="1"/>
            <a:r>
              <a:rPr lang="de-DE" dirty="0" smtClean="0"/>
              <a:t>d3.js</a:t>
            </a:r>
          </a:p>
          <a:p>
            <a:pPr lvl="1"/>
            <a:r>
              <a:rPr lang="de-DE" dirty="0" smtClean="0"/>
              <a:t>bar </a:t>
            </a:r>
            <a:r>
              <a:rPr lang="de-DE" dirty="0" err="1" smtClean="0"/>
              <a:t>chart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pie</a:t>
            </a:r>
            <a:r>
              <a:rPr lang="de-DE" dirty="0" smtClean="0"/>
              <a:t> </a:t>
            </a:r>
            <a:r>
              <a:rPr lang="de-DE" dirty="0" err="1" smtClean="0"/>
              <a:t>chart</a:t>
            </a:r>
            <a:endParaRPr lang="de-DE" dirty="0" smtClean="0"/>
          </a:p>
          <a:p>
            <a:pPr lvl="1"/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en-US" dirty="0">
              <a:hlinkClick r:id="rId2"/>
            </a:endParaRPr>
          </a:p>
          <a:p>
            <a:pPr lvl="1"/>
            <a:endParaRPr lang="en-US" dirty="0">
              <a:hlinkClick r:id="rId3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312" y="1215473"/>
            <a:ext cx="1760882" cy="1760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535" y="3114675"/>
            <a:ext cx="1775934" cy="15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8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User Feedback Evaluation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329604" y="1326994"/>
            <a:ext cx="5396284" cy="4746998"/>
          </a:xfrm>
        </p:spPr>
        <p:txBody>
          <a:bodyPr/>
          <a:lstStyle/>
          <a:p>
            <a:r>
              <a:rPr lang="en-US" dirty="0"/>
              <a:t>User </a:t>
            </a:r>
            <a:r>
              <a:rPr lang="en-US" dirty="0" smtClean="0"/>
              <a:t>feedback </a:t>
            </a:r>
          </a:p>
          <a:p>
            <a:pPr lvl="1"/>
            <a:r>
              <a:rPr lang="de-DE" dirty="0" err="1" smtClean="0"/>
              <a:t>Created</a:t>
            </a:r>
            <a:r>
              <a:rPr lang="de-DE" dirty="0" smtClean="0"/>
              <a:t> a </a:t>
            </a:r>
            <a:r>
              <a:rPr lang="de-DE" dirty="0" err="1" smtClean="0"/>
              <a:t>website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endParaRPr lang="de-DE" dirty="0" smtClean="0"/>
          </a:p>
          <a:p>
            <a:pPr lvl="1"/>
            <a:r>
              <a:rPr lang="en-US" dirty="0" smtClean="0"/>
              <a:t>User ranks suggestions </a:t>
            </a:r>
          </a:p>
          <a:p>
            <a:pPr lvl="1"/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mailing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: 100 </a:t>
            </a:r>
            <a:r>
              <a:rPr lang="de-DE" dirty="0" err="1" smtClean="0"/>
              <a:t>evaluations</a:t>
            </a:r>
            <a:endParaRPr lang="de-DE" dirty="0"/>
          </a:p>
          <a:p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769" y="1010093"/>
            <a:ext cx="7369761" cy="5390706"/>
          </a:xfrm>
        </p:spPr>
      </p:pic>
    </p:spTree>
    <p:extLst>
      <p:ext uri="{BB962C8B-B14F-4D97-AF65-F5344CB8AC3E}">
        <p14:creationId xmlns:p14="http://schemas.microsoft.com/office/powerpoint/2010/main" val="179837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Hackathon</a:t>
            </a:r>
            <a:r>
              <a:rPr lang="de-DE" dirty="0" smtClean="0"/>
              <a:t> </a:t>
            </a:r>
            <a:r>
              <a:rPr lang="de-DE" dirty="0" err="1" smtClean="0"/>
              <a:t>Impressions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1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7"/>
          <a:stretch/>
        </p:blipFill>
        <p:spPr bwMode="auto">
          <a:xfrm>
            <a:off x="0" y="947058"/>
            <a:ext cx="11618497" cy="543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Wikidatas</a:t>
            </a:r>
            <a:r>
              <a:rPr lang="de-DE" dirty="0" smtClean="0"/>
              <a:t> Content: Items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397876" y="1881352"/>
            <a:ext cx="2701158" cy="819807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7"/>
          </p:cNvCxnSpPr>
          <p:nvPr/>
        </p:nvCxnSpPr>
        <p:spPr>
          <a:xfrm flipV="1">
            <a:off x="3703459" y="1048889"/>
            <a:ext cx="2676320" cy="952521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93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7"/>
          <a:stretch/>
        </p:blipFill>
        <p:spPr bwMode="auto">
          <a:xfrm>
            <a:off x="0" y="947058"/>
            <a:ext cx="11618497" cy="543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„Statement“ = Property + Value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324304" y="3249299"/>
            <a:ext cx="1933904" cy="570765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  <a:endCxn id="6" idx="2"/>
          </p:cNvCxnSpPr>
          <p:nvPr/>
        </p:nvCxnSpPr>
        <p:spPr>
          <a:xfrm flipV="1">
            <a:off x="2291256" y="1002633"/>
            <a:ext cx="3213664" cy="2246666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083536" y="3245647"/>
            <a:ext cx="1933904" cy="417398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7" idx="0"/>
          </p:cNvCxnSpPr>
          <p:nvPr/>
        </p:nvCxnSpPr>
        <p:spPr>
          <a:xfrm flipV="1">
            <a:off x="4050488" y="1002635"/>
            <a:ext cx="3947884" cy="2243012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313683" y="5232102"/>
            <a:ext cx="3160237" cy="92333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 err="1" smtClean="0"/>
              <a:t>Recorded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maintained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-Users: „Community“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 &amp; Goals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r>
              <a:rPr lang="en-US" b="1" dirty="0" smtClean="0">
                <a:solidFill>
                  <a:schemeClr val="accent3"/>
                </a:solidFill>
              </a:rPr>
              <a:t>Create a common data repository</a:t>
            </a:r>
            <a:endParaRPr lang="de-DE" dirty="0">
              <a:solidFill>
                <a:schemeClr val="accent3"/>
              </a:solidFill>
            </a:endParaRPr>
          </a:p>
          <a:p>
            <a:endParaRPr lang="de-DE" dirty="0" smtClean="0"/>
          </a:p>
          <a:p>
            <a:r>
              <a:rPr lang="en-US" dirty="0" smtClean="0"/>
              <a:t>Support</a:t>
            </a:r>
            <a:r>
              <a:rPr lang="en-US" b="1" dirty="0" smtClean="0"/>
              <a:t> </a:t>
            </a:r>
            <a:r>
              <a:rPr lang="en-US" dirty="0" smtClean="0"/>
              <a:t>other </a:t>
            </a:r>
            <a:r>
              <a:rPr lang="en-US" b="1" dirty="0" smtClean="0"/>
              <a:t>Wikimedia </a:t>
            </a:r>
            <a:r>
              <a:rPr lang="en-US" dirty="0" smtClean="0"/>
              <a:t>projects, e.g.. Wikipedia</a:t>
            </a:r>
            <a:endParaRPr lang="en-US" b="1" dirty="0" smtClean="0"/>
          </a:p>
          <a:p>
            <a:pPr lvl="1"/>
            <a:r>
              <a:rPr lang="en-US" dirty="0" smtClean="0"/>
              <a:t>Centralizing language links</a:t>
            </a:r>
          </a:p>
          <a:p>
            <a:pPr lvl="1"/>
            <a:r>
              <a:rPr lang="en-US" dirty="0" smtClean="0"/>
              <a:t>Providing a central place for info box data for all </a:t>
            </a:r>
            <a:r>
              <a:rPr lang="en-US" dirty="0" err="1" smtClean="0"/>
              <a:t>Wikipedias</a:t>
            </a:r>
            <a:endParaRPr lang="en-US" dirty="0" smtClean="0"/>
          </a:p>
          <a:p>
            <a:pPr lvl="1"/>
            <a:r>
              <a:rPr lang="en-US" dirty="0" smtClean="0"/>
              <a:t>Creating and updating list articles based on data in </a:t>
            </a:r>
            <a:r>
              <a:rPr lang="en-US" dirty="0" err="1" smtClean="0"/>
              <a:t>Wikidata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002" y="758825"/>
            <a:ext cx="6496050" cy="40957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Achievement</a:t>
            </a:r>
            <a:r>
              <a:rPr lang="de-DE" dirty="0" smtClean="0"/>
              <a:t> 1: Property </a:t>
            </a:r>
            <a:r>
              <a:rPr lang="de-DE" dirty="0" err="1" smtClean="0"/>
              <a:t>Suggestions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>
          <a:xfrm flipH="1">
            <a:off x="8618398" y="3000375"/>
            <a:ext cx="457256" cy="1854200"/>
          </a:xfrm>
          <a:prstGeom prst="leftBrace">
            <a:avLst>
              <a:gd name="adj1" fmla="val 113876"/>
              <a:gd name="adj2" fmla="val 3555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075654" y="3449161"/>
            <a:ext cx="129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Suggestions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00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 smtClean="0"/>
              <a:t>Dump</a:t>
            </a:r>
            <a:r>
              <a:rPr lang="de-DE" u="sng" dirty="0" smtClean="0"/>
              <a:t> </a:t>
            </a:r>
            <a:r>
              <a:rPr lang="de-DE" u="sng" dirty="0" err="1" smtClean="0"/>
              <a:t>parsing</a:t>
            </a:r>
            <a:endParaRPr lang="en-US" u="sn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/>
              <a:t>„Pages“ </a:t>
            </a:r>
            <a:r>
              <a:rPr lang="de-DE" dirty="0" err="1"/>
              <a:t>Dump</a:t>
            </a:r>
            <a:r>
              <a:rPr lang="de-DE" dirty="0"/>
              <a:t>: </a:t>
            </a:r>
            <a:r>
              <a:rPr lang="de-DE" dirty="0" smtClean="0"/>
              <a:t>XML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Json</a:t>
            </a:r>
            <a:endParaRPr lang="de-DE" dirty="0" smtClean="0"/>
          </a:p>
          <a:p>
            <a:r>
              <a:rPr lang="en-US" dirty="0"/>
              <a:t>Reduction and conversion into CSV: </a:t>
            </a:r>
            <a:endParaRPr lang="de-DE" dirty="0" smtClean="0"/>
          </a:p>
          <a:p>
            <a:pPr lvl="1"/>
            <a:r>
              <a:rPr lang="de-DE" dirty="0"/>
              <a:t>All </a:t>
            </a:r>
            <a:r>
              <a:rPr lang="de-DE" b="1" dirty="0" err="1"/>
              <a:t>statements</a:t>
            </a:r>
            <a:r>
              <a:rPr lang="de-DE" dirty="0"/>
              <a:t>: „</a:t>
            </a:r>
            <a:r>
              <a:rPr lang="de-DE" dirty="0" err="1"/>
              <a:t>subject</a:t>
            </a:r>
            <a:r>
              <a:rPr lang="de-DE" dirty="0"/>
              <a:t> – </a:t>
            </a:r>
            <a:r>
              <a:rPr lang="en-US" dirty="0"/>
              <a:t>predicate </a:t>
            </a:r>
            <a:r>
              <a:rPr lang="de-DE" dirty="0"/>
              <a:t>– </a:t>
            </a:r>
            <a:r>
              <a:rPr lang="en-US" dirty="0"/>
              <a:t>object </a:t>
            </a:r>
            <a:r>
              <a:rPr lang="de-DE" dirty="0"/>
              <a:t>“ =  „</a:t>
            </a:r>
            <a:r>
              <a:rPr lang="de-DE" b="1" dirty="0"/>
              <a:t>Item</a:t>
            </a:r>
            <a:r>
              <a:rPr lang="de-DE" dirty="0"/>
              <a:t> – </a:t>
            </a:r>
            <a:r>
              <a:rPr lang="de-DE" b="1" dirty="0"/>
              <a:t>Property</a:t>
            </a:r>
            <a:r>
              <a:rPr lang="de-DE" dirty="0"/>
              <a:t> – </a:t>
            </a:r>
            <a:r>
              <a:rPr lang="de-DE" b="1" dirty="0"/>
              <a:t>Value</a:t>
            </a:r>
            <a:r>
              <a:rPr lang="de-DE" dirty="0" smtClean="0"/>
              <a:t>“</a:t>
            </a:r>
            <a:endParaRPr lang="en-US" sz="3200" dirty="0" smtClean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77" y="1277256"/>
            <a:ext cx="5334966" cy="3294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75484" y="1515658"/>
            <a:ext cx="2191233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600" dirty="0" err="1" smtClean="0">
                <a:solidFill>
                  <a:schemeClr val="bg1"/>
                </a:solidFill>
              </a:rPr>
              <a:t>Wikidata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3600" dirty="0" smtClean="0">
                <a:solidFill>
                  <a:schemeClr val="accent1"/>
                </a:solidFill>
              </a:rPr>
              <a:t>DUMP</a:t>
            </a: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6"/>
          <a:stretch/>
        </p:blipFill>
        <p:spPr bwMode="auto">
          <a:xfrm>
            <a:off x="7215292" y="1277256"/>
            <a:ext cx="4542501" cy="3294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060518" y="3683929"/>
            <a:ext cx="953715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accent1"/>
                </a:solidFill>
              </a:rPr>
              <a:t>CSV</a:t>
            </a: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6" name="Elbow Connector 15"/>
          <p:cNvCxnSpPr>
            <a:stCxn id="9" idx="3"/>
            <a:endCxn id="12" idx="1"/>
          </p:cNvCxnSpPr>
          <p:nvPr/>
        </p:nvCxnSpPr>
        <p:spPr>
          <a:xfrm>
            <a:off x="6266717" y="1838824"/>
            <a:ext cx="793801" cy="2168271"/>
          </a:xfrm>
          <a:prstGeom prst="bentConnector3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52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smtClean="0"/>
              <a:t>Analysis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5420" y="1326995"/>
            <a:ext cx="3179379" cy="4746997"/>
          </a:xfrm>
        </p:spPr>
        <p:txBody>
          <a:bodyPr/>
          <a:lstStyle/>
          <a:p>
            <a:r>
              <a:rPr lang="de-DE" dirty="0" smtClean="0"/>
              <a:t>Count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smtClean="0"/>
              <a:t>Count </a:t>
            </a:r>
            <a:r>
              <a:rPr lang="de-DE" dirty="0" err="1" smtClean="0"/>
              <a:t>property</a:t>
            </a:r>
            <a:r>
              <a:rPr lang="de-DE" dirty="0" smtClean="0"/>
              <a:t> pair </a:t>
            </a:r>
            <a:r>
              <a:rPr lang="de-DE" dirty="0" err="1" smtClean="0"/>
              <a:t>occurences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err="1" smtClean="0"/>
              <a:t>Calculate</a:t>
            </a:r>
            <a:r>
              <a:rPr lang="de-DE" dirty="0" smtClean="0"/>
              <a:t>:</a:t>
            </a:r>
          </a:p>
          <a:p>
            <a:r>
              <a:rPr lang="de-DE" dirty="0" smtClean="0"/>
              <a:t>P(„</a:t>
            </a:r>
            <a:r>
              <a:rPr lang="de-DE" i="1" dirty="0" err="1" smtClean="0"/>
              <a:t>property</a:t>
            </a:r>
            <a:r>
              <a:rPr lang="de-DE" i="1" dirty="0" smtClean="0"/>
              <a:t> x </a:t>
            </a:r>
            <a:r>
              <a:rPr lang="de-DE" i="1" dirty="0" err="1" smtClean="0"/>
              <a:t>appears</a:t>
            </a:r>
            <a:r>
              <a:rPr lang="de-DE" i="1" dirty="0" smtClean="0"/>
              <a:t> in an item </a:t>
            </a:r>
            <a:r>
              <a:rPr lang="de-DE" i="1" dirty="0" err="1" smtClean="0"/>
              <a:t>whenever</a:t>
            </a:r>
            <a:r>
              <a:rPr lang="de-DE" i="1" dirty="0" smtClean="0"/>
              <a:t> </a:t>
            </a:r>
            <a:r>
              <a:rPr lang="de-DE" i="1" dirty="0" err="1" smtClean="0"/>
              <a:t>property</a:t>
            </a:r>
            <a:r>
              <a:rPr lang="de-DE" i="1" dirty="0" smtClean="0"/>
              <a:t> y </a:t>
            </a:r>
            <a:r>
              <a:rPr lang="de-DE" i="1" dirty="0" err="1" smtClean="0"/>
              <a:t>does</a:t>
            </a:r>
            <a:r>
              <a:rPr lang="de-DE" dirty="0" smtClean="0"/>
              <a:t>“)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0347" y="5019823"/>
            <a:ext cx="953715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accent1"/>
                </a:solidFill>
              </a:rPr>
              <a:t>CSV</a:t>
            </a:r>
            <a:endParaRPr lang="en-US" sz="3600" dirty="0">
              <a:solidFill>
                <a:schemeClr val="accent1"/>
              </a:solidFill>
            </a:endParaRPr>
          </a:p>
        </p:txBody>
      </p:sp>
      <p:graphicFrame>
        <p:nvGraphicFramePr>
          <p:cNvPr id="10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410215"/>
              </p:ext>
            </p:extLst>
          </p:nvPr>
        </p:nvGraphicFramePr>
        <p:xfrm>
          <a:off x="2732644" y="1221575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0.3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0.6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0.8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0.4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0.5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0.2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0.9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0.7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/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5" name="Elbow Connector 24"/>
          <p:cNvCxnSpPr>
            <a:stCxn id="8" idx="3"/>
          </p:cNvCxnSpPr>
          <p:nvPr/>
        </p:nvCxnSpPr>
        <p:spPr>
          <a:xfrm flipV="1">
            <a:off x="1674062" y="1502180"/>
            <a:ext cx="1002882" cy="3840809"/>
          </a:xfrm>
          <a:prstGeom prst="bent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903361" y="111861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676944" y="1254014"/>
            <a:ext cx="300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y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2728322" y="1221581"/>
            <a:ext cx="433978" cy="36671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rot="10800000">
            <a:off x="7620000" y="3981452"/>
            <a:ext cx="1009652" cy="352424"/>
          </a:xfrm>
          <a:prstGeom prst="bentConnector3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74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873</Words>
  <Application>Microsoft Office PowerPoint</Application>
  <PresentationFormat>Custom</PresentationFormat>
  <Paragraphs>375</Paragraphs>
  <Slides>35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powerpoint_hpi_cgs_wide</vt:lpstr>
      <vt:lpstr>Wikidata.lib</vt:lpstr>
      <vt:lpstr>Wikidata.lib</vt:lpstr>
      <vt:lpstr>Wikidata</vt:lpstr>
      <vt:lpstr>Wikidatas Content: Items</vt:lpstr>
      <vt:lpstr>„Statement“ = Property + Value</vt:lpstr>
      <vt:lpstr>Vision &amp; Goals</vt:lpstr>
      <vt:lpstr>Achievement 1: Property Suggestions</vt:lpstr>
      <vt:lpstr>Dump parsing</vt:lpstr>
      <vt:lpstr>Analysis</vt:lpstr>
      <vt:lpstr>Ranking </vt:lpstr>
      <vt:lpstr>Refactoring</vt:lpstr>
      <vt:lpstr>Improvement</vt:lpstr>
      <vt:lpstr>Sources &amp; Qualifiers „Suggestions“</vt:lpstr>
      <vt:lpstr>Achievement 2: Item - property dependent item search </vt:lpstr>
      <vt:lpstr>… instead of</vt:lpstr>
      <vt:lpstr>Analysis</vt:lpstr>
      <vt:lpstr>Example rules</vt:lpstr>
      <vt:lpstr>Suggestions</vt:lpstr>
      <vt:lpstr>Example Suggestions first 10</vt:lpstr>
      <vt:lpstr>Example Suggestions first 10</vt:lpstr>
      <vt:lpstr>Example Suggestions first 10</vt:lpstr>
      <vt:lpstr>Achievement 3: Edit Item Page</vt:lpstr>
      <vt:lpstr>PowerPoint Presentation</vt:lpstr>
      <vt:lpstr>PowerPoint Presentation</vt:lpstr>
      <vt:lpstr>Evaluation</vt:lpstr>
      <vt:lpstr>Algorithm</vt:lpstr>
      <vt:lpstr>Results</vt:lpstr>
      <vt:lpstr>Distribution </vt:lpstr>
      <vt:lpstr>First letter Algorithm</vt:lpstr>
      <vt:lpstr>First letter evaluation</vt:lpstr>
      <vt:lpstr>Distribution</vt:lpstr>
      <vt:lpstr>Implementation</vt:lpstr>
      <vt:lpstr>User Feedback Evaluation</vt:lpstr>
      <vt:lpstr>Hackathon Impressions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felix.niemeyer</cp:lastModifiedBy>
  <cp:revision>191</cp:revision>
  <dcterms:created xsi:type="dcterms:W3CDTF">2014-01-22T15:15:36Z</dcterms:created>
  <dcterms:modified xsi:type="dcterms:W3CDTF">2014-06-04T09:13:46Z</dcterms:modified>
</cp:coreProperties>
</file>